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Lst>
  <p:notesMasterIdLst>
    <p:notesMasterId r:id="rId47"/>
  </p:notesMasterIdLst>
  <p:handoutMasterIdLst>
    <p:handoutMasterId r:id="rId48"/>
  </p:handoutMasterIdLst>
  <p:sldIdLst>
    <p:sldId id="684" r:id="rId6"/>
    <p:sldId id="725" r:id="rId7"/>
    <p:sldId id="726" r:id="rId8"/>
    <p:sldId id="730" r:id="rId9"/>
    <p:sldId id="683" r:id="rId10"/>
    <p:sldId id="703" r:id="rId11"/>
    <p:sldId id="718" r:id="rId12"/>
    <p:sldId id="717" r:id="rId13"/>
    <p:sldId id="719" r:id="rId14"/>
    <p:sldId id="727" r:id="rId15"/>
    <p:sldId id="693" r:id="rId16"/>
    <p:sldId id="660" r:id="rId17"/>
    <p:sldId id="661" r:id="rId18"/>
    <p:sldId id="663" r:id="rId19"/>
    <p:sldId id="664" r:id="rId20"/>
    <p:sldId id="666" r:id="rId21"/>
    <p:sldId id="690" r:id="rId22"/>
    <p:sldId id="691" r:id="rId23"/>
    <p:sldId id="712" r:id="rId24"/>
    <p:sldId id="709" r:id="rId25"/>
    <p:sldId id="692" r:id="rId26"/>
    <p:sldId id="671" r:id="rId27"/>
    <p:sldId id="672" r:id="rId28"/>
    <p:sldId id="708" r:id="rId29"/>
    <p:sldId id="728" r:id="rId30"/>
    <p:sldId id="695" r:id="rId31"/>
    <p:sldId id="696" r:id="rId32"/>
    <p:sldId id="697" r:id="rId33"/>
    <p:sldId id="716" r:id="rId34"/>
    <p:sldId id="694" r:id="rId35"/>
    <p:sldId id="680" r:id="rId36"/>
    <p:sldId id="681" r:id="rId37"/>
    <p:sldId id="698" r:id="rId38"/>
    <p:sldId id="702" r:id="rId39"/>
    <p:sldId id="699" r:id="rId40"/>
    <p:sldId id="704" r:id="rId41"/>
    <p:sldId id="700" r:id="rId42"/>
    <p:sldId id="701" r:id="rId43"/>
    <p:sldId id="722" r:id="rId44"/>
    <p:sldId id="724" r:id="rId45"/>
    <p:sldId id="688"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84022" autoAdjust="0"/>
  </p:normalViewPr>
  <p:slideViewPr>
    <p:cSldViewPr snapToGrid="0">
      <p:cViewPr varScale="1">
        <p:scale>
          <a:sx n="74" d="100"/>
          <a:sy n="74" d="100"/>
        </p:scale>
        <p:origin x="72" y="18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8/6/2014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8/6/2014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8/6/2014</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625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8/6/2014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AvePoint</a:t>
            </a:r>
            <a:r>
              <a:rPr lang="en-US" baseline="0" dirty="0" smtClean="0"/>
              <a:t> Meetings</a:t>
            </a:r>
          </a:p>
          <a:p>
            <a:r>
              <a:rPr lang="en-US" baseline="0" dirty="0" smtClean="0"/>
              <a:t>Nintex</a:t>
            </a:r>
          </a:p>
          <a:p>
            <a:endParaRPr lang="en-US" dirty="0"/>
          </a:p>
        </p:txBody>
      </p:sp>
      <p:sp>
        <p:nvSpPr>
          <p:cNvPr id="4" name="Date Placeholder 3"/>
          <p:cNvSpPr>
            <a:spLocks noGrp="1"/>
          </p:cNvSpPr>
          <p:nvPr>
            <p:ph type="dt" idx="10"/>
          </p:nvPr>
        </p:nvSpPr>
        <p:spPr/>
        <p:txBody>
          <a:bodyPr/>
          <a:lstStyle/>
          <a:p>
            <a:fld id="{CFCA8B32-42DD-46EC-93A2-617AAB63794B}" type="datetime1">
              <a:rPr lang="en-US" smtClean="0"/>
              <a:t>8/6/2014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4108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WIkiPedia</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err="1" smtClean="0"/>
              <a:t>DocuSign</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9B158472-1EFE-43AC-98EF-5351820385A3}" type="datetime1">
              <a:rPr lang="en-US" smtClean="0"/>
              <a:t>8/6/2014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949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900" kern="1200" dirty="0" smtClean="0">
                <a:solidFill>
                  <a:schemeClr val="tx1"/>
                </a:solidFill>
                <a:effectLst/>
                <a:latin typeface="Segoe UI Light" pitchFamily="34" charset="0"/>
                <a:ea typeface="+mn-ea"/>
                <a:cs typeface="+mn-cs"/>
              </a:rPr>
              <a:t>Slow start, but building.</a:t>
            </a:r>
          </a:p>
          <a:p>
            <a:pPr lvl="2"/>
            <a:r>
              <a:rPr lang="en-US" sz="900" i="1" kern="1200" dirty="0" smtClean="0">
                <a:solidFill>
                  <a:schemeClr val="tx1"/>
                </a:solidFill>
                <a:effectLst/>
                <a:latin typeface="Segoe UI Light" pitchFamily="34" charset="0"/>
                <a:ea typeface="+mn-ea"/>
                <a:cs typeface="+mn-cs"/>
              </a:rPr>
              <a:t>Not</a:t>
            </a:r>
            <a:r>
              <a:rPr lang="en-US" sz="900" kern="1200" dirty="0" smtClean="0">
                <a:solidFill>
                  <a:schemeClr val="tx1"/>
                </a:solidFill>
                <a:effectLst/>
                <a:latin typeface="Segoe UI Light" pitchFamily="34" charset="0"/>
                <a:ea typeface="+mn-ea"/>
                <a:cs typeface="+mn-cs"/>
              </a:rPr>
              <a:t> a device marketplace. No millions and millions of apps.</a:t>
            </a:r>
          </a:p>
          <a:p>
            <a:pPr lvl="2"/>
            <a:r>
              <a:rPr lang="en-US" sz="900" kern="1200" dirty="0" smtClean="0">
                <a:solidFill>
                  <a:schemeClr val="tx1"/>
                </a:solidFill>
                <a:effectLst/>
                <a:latin typeface="Segoe UI Light" pitchFamily="34" charset="0"/>
                <a:ea typeface="+mn-ea"/>
                <a:cs typeface="+mn-cs"/>
              </a:rPr>
              <a:t>Tons of enhancement in the last year: subscriptions, regional, etc. </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Lot of investment and expansion into new markets. Seeing good growth in new markets.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8</a:t>
            </a:r>
            <a:r>
              <a:rPr lang="en-US" sz="900" kern="1200" baseline="0" dirty="0" smtClean="0">
                <a:solidFill>
                  <a:schemeClr val="tx1"/>
                </a:solidFill>
                <a:effectLst/>
                <a:latin typeface="Segoe UI Light" pitchFamily="34" charset="0"/>
                <a:ea typeface="+mn-ea"/>
                <a:cs typeface="+mn-cs"/>
              </a:rPr>
              <a:t> Additional Store Fronts Opening July </a:t>
            </a:r>
          </a:p>
          <a:p>
            <a:r>
              <a:rPr lang="en-US" sz="900" kern="1200" baseline="0" dirty="0" smtClean="0">
                <a:solidFill>
                  <a:schemeClr val="tx1"/>
                </a:solidFill>
                <a:effectLst/>
                <a:latin typeface="Segoe UI Light" pitchFamily="34" charset="0"/>
                <a:ea typeface="+mn-ea"/>
                <a:cs typeface="+mn-cs"/>
              </a:rPr>
              <a:t>Local L:anguage Apps For :</a:t>
            </a:r>
          </a:p>
          <a:p>
            <a:r>
              <a:rPr lang="en-US" sz="900" kern="1200" baseline="0" dirty="0" smtClean="0">
                <a:solidFill>
                  <a:schemeClr val="tx1"/>
                </a:solidFill>
                <a:effectLst/>
                <a:latin typeface="Segoe UI Light" pitchFamily="34" charset="0"/>
                <a:ea typeface="+mn-ea"/>
                <a:cs typeface="+mn-cs"/>
              </a:rPr>
              <a:t>China / Netherlands / Russia / Italy / Brazil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Recent Addition of subscription priced apps and paid Outlook apps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Store Refresh coming …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F80FC-F642-41B5-9B12-2243BC6DF12C}" type="datetime1">
              <a:rPr lang="en-US" smtClean="0">
                <a:solidFill>
                  <a:prstClr val="black"/>
                </a:solidFill>
              </a:rPr>
              <a:pPr/>
              <a:t>8/6/2014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66224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75953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8/6/2014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24</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156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Project</a:t>
            </a:r>
            <a:endParaRPr lang="en-US" dirty="0"/>
          </a:p>
        </p:txBody>
      </p:sp>
      <p:sp>
        <p:nvSpPr>
          <p:cNvPr id="4" name="Date Placeholder 3"/>
          <p:cNvSpPr>
            <a:spLocks noGrp="1"/>
          </p:cNvSpPr>
          <p:nvPr>
            <p:ph type="dt" idx="10"/>
          </p:nvPr>
        </p:nvSpPr>
        <p:spPr/>
        <p:txBody>
          <a:bodyPr/>
          <a:lstStyle/>
          <a:p>
            <a:fld id="{7999B8AE-3BC0-4FE7-8CF7-9B3E644E69C1}" type="datetime1">
              <a:rPr lang="en-US" smtClean="0"/>
              <a:t>8/6/2014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1575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EmpOnBoard</a:t>
            </a:r>
            <a:r>
              <a:rPr lang="en-US" dirty="0" smtClean="0"/>
              <a:t> by Chaks</a:t>
            </a:r>
            <a:endParaRPr lang="en-US" dirty="0"/>
          </a:p>
        </p:txBody>
      </p:sp>
      <p:sp>
        <p:nvSpPr>
          <p:cNvPr id="4" name="Date Placeholder 3"/>
          <p:cNvSpPr>
            <a:spLocks noGrp="1"/>
          </p:cNvSpPr>
          <p:nvPr>
            <p:ph type="dt" idx="10"/>
          </p:nvPr>
        </p:nvSpPr>
        <p:spPr/>
        <p:txBody>
          <a:bodyPr/>
          <a:lstStyle/>
          <a:p>
            <a:fld id="{1C279B59-6534-4679-950B-21AF9D8304FE}" type="datetime1">
              <a:rPr lang="en-US" smtClean="0"/>
              <a:t>8/6/2014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127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8/6/2014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382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73507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Clients</a:t>
            </a:r>
            <a:r>
              <a:rPr lang="en-US" baseline="0" noProof="0" dirty="0" smtClean="0"/>
              <a:t> using remote development tools</a:t>
            </a:r>
          </a:p>
          <a:p>
            <a:pPr marL="228600" indent="-228600">
              <a:buAutoNum type="arabicPeriod"/>
            </a:pPr>
            <a:r>
              <a:rPr lang="en-US" baseline="0" noProof="0" dirty="0" smtClean="0"/>
              <a:t>Preferred option is to use Office365 – you can share even the same instance cross your App developers</a:t>
            </a:r>
          </a:p>
          <a:p>
            <a:pPr marL="228600" indent="-228600">
              <a:buAutoNum type="arabicPeriod"/>
            </a:pPr>
            <a:r>
              <a:rPr lang="en-US" baseline="0" noProof="0" dirty="0" smtClean="0"/>
              <a:t>You can also host your SharePoint Windows Azure </a:t>
            </a:r>
            <a:r>
              <a:rPr lang="en-US" baseline="0" noProof="0" dirty="0" err="1" smtClean="0"/>
              <a:t>IaaS</a:t>
            </a:r>
            <a:r>
              <a:rPr lang="en-US" baseline="0" noProof="0" dirty="0" smtClean="0"/>
              <a:t> server – so that development </a:t>
            </a:r>
            <a:r>
              <a:rPr lang="en-US" baseline="0" noProof="0" dirty="0" err="1" smtClean="0"/>
              <a:t>occures</a:t>
            </a:r>
            <a:r>
              <a:rPr lang="en-US" baseline="0" noProof="0" dirty="0" smtClean="0"/>
              <a:t> </a:t>
            </a:r>
            <a:r>
              <a:rPr lang="en-US" baseline="0" noProof="0" dirty="0" err="1" smtClean="0"/>
              <a:t>agains</a:t>
            </a:r>
            <a:r>
              <a:rPr lang="en-US" baseline="0" noProof="0" dirty="0" smtClean="0"/>
              <a:t> that instance</a:t>
            </a:r>
          </a:p>
          <a:p>
            <a:pPr marL="228600" indent="-228600">
              <a:buAutoNum type="arabicPeriod"/>
            </a:pPr>
            <a:r>
              <a:rPr lang="en-US" baseline="0" noProof="0" dirty="0" smtClean="0"/>
              <a:t>Just as for </a:t>
            </a:r>
            <a:r>
              <a:rPr lang="en-US" baseline="0" noProof="0" dirty="0" err="1" smtClean="0"/>
              <a:t>IaaS</a:t>
            </a:r>
            <a:r>
              <a:rPr lang="en-US" baseline="0" noProof="0" dirty="0" smtClean="0"/>
              <a:t>, you can do development </a:t>
            </a:r>
            <a:r>
              <a:rPr lang="en-US" baseline="0" noProof="0" dirty="0" err="1" smtClean="0"/>
              <a:t>againts</a:t>
            </a:r>
            <a:r>
              <a:rPr lang="en-US" baseline="0" noProof="0" dirty="0" smtClean="0"/>
              <a:t> shared on-premises instance – most likely you’d dedicate site collection per developer for testing usage</a:t>
            </a:r>
          </a:p>
          <a:p>
            <a:pPr marL="228600" indent="-228600">
              <a:buAutoNum type="arabicPeriod"/>
            </a:pPr>
            <a:r>
              <a:rPr lang="en-US" baseline="0" noProof="0" dirty="0" smtClean="0"/>
              <a:t>TFS – could be on-</a:t>
            </a:r>
            <a:r>
              <a:rPr lang="en-US" baseline="0" noProof="0" dirty="0" err="1" smtClean="0"/>
              <a:t>prem</a:t>
            </a:r>
            <a:r>
              <a:rPr lang="en-US" baseline="0" noProof="0" dirty="0" smtClean="0"/>
              <a:t>, hosted in </a:t>
            </a:r>
            <a:r>
              <a:rPr lang="en-US" baseline="0" noProof="0" dirty="0" err="1" smtClean="0"/>
              <a:t>IaaS</a:t>
            </a:r>
            <a:r>
              <a:rPr lang="en-US" baseline="0" noProof="0" dirty="0" smtClean="0"/>
              <a:t> platform or used as service from cloud</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B4008EB6-D09E-4580-8CD6-DDB14511944F}" type="slidenum">
              <a:rPr lang="en-US" smtClean="0"/>
              <a:t>32</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8309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8/6/2014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2629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8/6/2014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3293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8/6/2014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8/6/2014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Technology Journey</a:t>
            </a:r>
          </a:p>
          <a:p>
            <a:pPr lvl="1"/>
            <a:r>
              <a:rPr lang="en-US" sz="900" kern="1200" dirty="0" smtClean="0">
                <a:solidFill>
                  <a:schemeClr val="tx1"/>
                </a:solidFill>
                <a:effectLst/>
                <a:latin typeface="Segoe UI Light" pitchFamily="34" charset="0"/>
                <a:ea typeface="+mn-ea"/>
                <a:cs typeface="+mn-cs"/>
              </a:rPr>
              <a:t>Respect for the investments that you’ve already made</a:t>
            </a:r>
          </a:p>
          <a:p>
            <a:pPr lvl="1"/>
            <a:r>
              <a:rPr lang="en-US" sz="900" kern="1200" dirty="0" smtClean="0">
                <a:solidFill>
                  <a:schemeClr val="tx1"/>
                </a:solidFill>
                <a:effectLst/>
                <a:latin typeface="Segoe UI Light" pitchFamily="34" charset="0"/>
                <a:ea typeface="+mn-ea"/>
                <a:cs typeface="+mn-cs"/>
              </a:rPr>
              <a:t>Reaching out to a whole new world of possible.</a:t>
            </a:r>
          </a:p>
          <a:p>
            <a:endParaRPr lang="en-US" sz="4000" b="1" dirty="0" smtClean="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 Petabytes of data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8/6/2014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95898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8/6/2014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1979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Two kinds of apps : </a:t>
            </a:r>
          </a:p>
          <a:p>
            <a:pPr marL="388712" lvl="1"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a:t>
            </a:r>
            <a:r>
              <a:rPr lang="en-US" sz="900" kern="1200" baseline="0" dirty="0" smtClean="0">
                <a:solidFill>
                  <a:schemeClr val="tx1"/>
                </a:solidFill>
                <a:effectLst/>
                <a:latin typeface="Segoe UI Light" pitchFamily="34" charset="0"/>
                <a:ea typeface="+mn-ea"/>
                <a:cs typeface="+mn-cs"/>
              </a:rPr>
              <a:t> light up Office/Exchange/SharePoint. </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You consume our services in a custom (device or web) app</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Contextual apps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Rich, powerful interactive IW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Do more, without leaving Excel, Outlook, PowerPoint, SharePoint</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Consistent Framework everywhere that Office runs. Everywhere that people do work</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Robust APIs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Big news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More for SharePoint </a:t>
            </a:r>
            <a:r>
              <a:rPr lang="en-US" sz="900" kern="1200" baseline="0" dirty="0" err="1" smtClean="0">
                <a:solidFill>
                  <a:schemeClr val="tx1"/>
                </a:solidFill>
                <a:effectLst/>
                <a:latin typeface="Segoe UI Light" pitchFamily="34" charset="0"/>
                <a:ea typeface="+mn-ea"/>
                <a:cs typeface="+mn-cs"/>
              </a:rPr>
              <a:t>Devs</a:t>
            </a:r>
            <a:endParaRPr lang="en-US" sz="900" kern="1200" baseline="0" dirty="0" smtClean="0">
              <a:solidFill>
                <a:schemeClr val="tx1"/>
              </a:solidFill>
              <a:effectLst/>
              <a:latin typeface="Segoe UI Light" pitchFamily="34" charset="0"/>
              <a:ea typeface="+mn-ea"/>
              <a:cs typeface="+mn-cs"/>
            </a:endParaRP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Growing up outside SharePoint</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Flexible Tools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Open-ness and choice is a core pillar</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But … we just want to take away all the friction</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Tools targeted to specific users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Platforms with best management, capability and scale</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What does this mean. Where is the value</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Breadth : more endpoints and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Depth: richer APIs. More capabilities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Power: </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749339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12</a:t>
            </a:fld>
            <a:endParaRPr lang="en-US"/>
          </a:p>
        </p:txBody>
      </p:sp>
    </p:spTree>
    <p:extLst>
      <p:ext uri="{BB962C8B-B14F-4D97-AF65-F5344CB8AC3E}">
        <p14:creationId xmlns:p14="http://schemas.microsoft.com/office/powerpoint/2010/main" val="235947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13</a:t>
            </a:fld>
            <a:endParaRPr lang="en-US"/>
          </a:p>
        </p:txBody>
      </p:sp>
    </p:spTree>
    <p:extLst>
      <p:ext uri="{BB962C8B-B14F-4D97-AF65-F5344CB8AC3E}">
        <p14:creationId xmlns:p14="http://schemas.microsoft.com/office/powerpoint/2010/main" val="1994255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By</a:t>
            </a:r>
            <a:r>
              <a:rPr lang="en-US" sz="900" kern="1200" baseline="0" dirty="0" smtClean="0">
                <a:solidFill>
                  <a:schemeClr val="tx1"/>
                </a:solidFill>
                <a:effectLst/>
                <a:latin typeface="Segoe UI Light" pitchFamily="34" charset="0"/>
                <a:ea typeface="+mn-ea"/>
                <a:cs typeface="+mn-cs"/>
              </a:rPr>
              <a:t> nature the Cloud App Model allows for the implementation of the app to be independent of the SharePoint platform.  This gives you freedom of choose in how you develop and host your apps. This means you could develop them using Microsoft tools or non-Microsoft tools such as Eclipse. You can host the on Windows Azure or host them in Linux, Amazon Web Services, etc… The choices are endless and completely up to you.</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The apps you right can re-use logic and code you already have for other web based apps or services.  Or you can use logic and code for an app in other web apps or services.  That’s the power and freedom of the cloud.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p>
          <a:p>
            <a:pPr lvl="0"/>
            <a:r>
              <a:rPr lang="en-US" sz="900" kern="1200" dirty="0" smtClean="0">
                <a:solidFill>
                  <a:schemeClr val="tx1"/>
                </a:solidFill>
                <a:effectLst/>
                <a:latin typeface="Segoe UI Light" pitchFamily="34" charset="0"/>
                <a:ea typeface="+mn-ea"/>
                <a:cs typeface="+mn-cs"/>
              </a:rPr>
              <a:t>Platform Agnostic</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14</a:t>
            </a:fld>
            <a:endParaRPr lang="en-US"/>
          </a:p>
        </p:txBody>
      </p:sp>
    </p:spTree>
    <p:extLst>
      <p:ext uri="{BB962C8B-B14F-4D97-AF65-F5344CB8AC3E}">
        <p14:creationId xmlns:p14="http://schemas.microsoft.com/office/powerpoint/2010/main" val="2953559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6" tIns="45636" rIns="45636" bIns="45636" numCol="1" spcCol="0" rtlCol="0" fromWordArt="0" anchor="ctr" anchorCtr="0" forceAA="0" compatLnSpc="1">
            <a:prstTxWarp prst="textNoShape">
              <a:avLst/>
            </a:prstTxWarp>
            <a:noAutofit/>
          </a:bodyPr>
          <a:lstStyle/>
          <a:p>
            <a:pPr algn="ctr" defTabSz="912398" fontAlgn="base">
              <a:spcBef>
                <a:spcPct val="0"/>
              </a:spcBef>
              <a:spcAft>
                <a:spcPct val="0"/>
              </a:spcAft>
            </a:pPr>
            <a:endParaRPr lang="en-US" sz="2299"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20701" y="616804"/>
            <a:ext cx="5232401" cy="1283435"/>
          </a:xfrm>
          <a:prstGeom prst="rect">
            <a:avLst/>
          </a:prstGeom>
        </p:spPr>
        <p:txBody>
          <a:bodyPr>
            <a:noAutofit/>
          </a:bodyPr>
          <a:lstStyle>
            <a:lvl1pPr marL="0" indent="0">
              <a:buNone/>
              <a:defRPr sz="5497" b="0" i="0" cap="none" baseline="0">
                <a:gradFill>
                  <a:gsLst>
                    <a:gs pos="100000">
                      <a:schemeClr val="bg1"/>
                    </a:gs>
                    <a:gs pos="0">
                      <a:schemeClr val="bg1"/>
                    </a:gs>
                  </a:gsLst>
                  <a:lin ang="5400000" scaled="0"/>
                </a:gradFill>
                <a:latin typeface="+mj-lt"/>
                <a:cs typeface="Segoe Pro Light"/>
              </a:defRPr>
            </a:lvl1pPr>
            <a:lvl2pPr marL="608358" indent="0">
              <a:buNone/>
              <a:defRPr sz="2699" b="1"/>
            </a:lvl2pPr>
            <a:lvl3pPr marL="1216717" indent="0">
              <a:buNone/>
              <a:defRPr sz="2399" b="1"/>
            </a:lvl3pPr>
            <a:lvl4pPr marL="1825075" indent="0">
              <a:buNone/>
              <a:defRPr sz="2099" b="1"/>
            </a:lvl4pPr>
            <a:lvl5pPr marL="2433433" indent="0">
              <a:buNone/>
              <a:defRPr sz="2099" b="1"/>
            </a:lvl5pPr>
            <a:lvl6pPr marL="3041792" indent="0">
              <a:buNone/>
              <a:defRPr sz="2099" b="1"/>
            </a:lvl6pPr>
            <a:lvl7pPr marL="3650150" indent="0">
              <a:buNone/>
              <a:defRPr sz="2099" b="1"/>
            </a:lvl7pPr>
            <a:lvl8pPr marL="4258507" indent="0">
              <a:buNone/>
              <a:defRPr sz="2099" b="1"/>
            </a:lvl8pPr>
            <a:lvl9pPr marL="4866867"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507235" y="688975"/>
            <a:ext cx="5484741" cy="332399"/>
          </a:xfrm>
          <a:prstGeom prst="rect">
            <a:avLst/>
          </a:prstGeom>
        </p:spPr>
        <p:txBody>
          <a:bodyPr>
            <a:noAutofit/>
          </a:bodyPr>
          <a:lstStyle>
            <a:lvl1pPr marL="0" indent="0">
              <a:spcBef>
                <a:spcPts val="1198"/>
              </a:spcBef>
              <a:buNone/>
              <a:defRPr lang="en-US" sz="1999" b="0" i="0" kern="1200" spc="0" dirty="0" smtClean="0">
                <a:gradFill>
                  <a:gsLst>
                    <a:gs pos="100000">
                      <a:schemeClr val="bg2"/>
                    </a:gs>
                    <a:gs pos="0">
                      <a:schemeClr val="bg2"/>
                    </a:gs>
                  </a:gsLst>
                  <a:lin ang="5400000" scaled="0"/>
                </a:gradFill>
                <a:latin typeface="+mn-l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19"/>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2" y="1900239"/>
            <a:ext cx="5255444" cy="615227"/>
          </a:xfrm>
          <a:prstGeom prst="rect">
            <a:avLst/>
          </a:prstGeom>
        </p:spPr>
        <p:txBody>
          <a:bodyPr>
            <a:noAutofit/>
          </a:bodyPr>
          <a:lstStyle>
            <a:lvl1pPr marL="0" indent="0">
              <a:spcBef>
                <a:spcPts val="1198"/>
              </a:spcBef>
              <a:buFont typeface="Arial" pitchFamily="34" charset="0"/>
              <a:buNone/>
              <a:defRPr lang="en-US" sz="1999" b="0" i="0" kern="1200" spc="0" dirty="0" smtClean="0">
                <a:gradFill>
                  <a:gsLst>
                    <a:gs pos="100000">
                      <a:schemeClr val="bg1"/>
                    </a:gs>
                    <a:gs pos="0">
                      <a:schemeClr val="bg1"/>
                    </a:gs>
                  </a:gsLst>
                  <a:lin ang="5400000" scaled="0"/>
                </a:gradFill>
                <a:latin typeface="Segoe Pro Ligh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Tree>
    <p:extLst>
      <p:ext uri="{BB962C8B-B14F-4D97-AF65-F5344CB8AC3E}">
        <p14:creationId xmlns:p14="http://schemas.microsoft.com/office/powerpoint/2010/main" val="36560344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6626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0846489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8963248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7" r:id="rId21"/>
    <p:sldLayoutId id="2147484148" r:id="rId22"/>
    <p:sldLayoutId id="2147484151" r:id="rId23"/>
    <p:sldLayoutId id="2147484152" r:id="rId24"/>
    <p:sldLayoutId id="2147484154" r:id="rId25"/>
    <p:sldLayoutId id="2147484155" r:id="rId26"/>
    <p:sldLayoutId id="2147484156" r:id="rId27"/>
    <p:sldLayoutId id="2147484157" r:id="rId28"/>
    <p:sldLayoutId id="2147484158" r:id="rId29"/>
    <p:sldLayoutId id="2147484159" r:id="rId30"/>
    <p:sldLayoutId id="2147484160"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emf"/><Relationship Id="rId2" Type="http://schemas.openxmlformats.org/officeDocument/2006/relationships/notesSlide" Target="../notesSlides/notesSlide6.xml"/><Relationship Id="rId16" Type="http://schemas.openxmlformats.org/officeDocument/2006/relationships/image" Target="../media/image32.png"/><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5" Type="http://schemas.openxmlformats.org/officeDocument/2006/relationships/image" Target="../media/image46.png"/><Relationship Id="rId10" Type="http://schemas.openxmlformats.org/officeDocument/2006/relationships/image" Target="../media/image41.png"/><Relationship Id="rId4" Type="http://schemas.microsoft.com/office/2007/relationships/hdphoto" Target="../media/hdphoto1.wdp"/><Relationship Id="rId9" Type="http://schemas.openxmlformats.org/officeDocument/2006/relationships/image" Target="../media/image34.png"/><Relationship Id="rId1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r>
              <a:rPr lang="en-US" dirty="0" smtClean="0"/>
              <a:t>July 2014</a:t>
            </a:r>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320666" y="5313323"/>
            <a:ext cx="2868159" cy="15432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noAutofit/>
          </a:bodyPr>
          <a:lstStyle/>
          <a:p>
            <a:pPr algn="ctr" defTabSz="89590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4179763" y="1189742"/>
            <a:ext cx="3850717" cy="5374224"/>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57" tIns="143326" rIns="179157" bIns="143326" numCol="1" rtlCol="0" anchor="t" anchorCtr="0" compatLnSpc="1">
            <a:prstTxWarp prst="textNoShape">
              <a:avLst/>
            </a:prstTxWarp>
          </a:bodyPr>
          <a:lstStyle/>
          <a:p>
            <a:pPr defTabSz="913468" fontAlgn="base">
              <a:spcBef>
                <a:spcPct val="0"/>
              </a:spcBef>
              <a:spcAft>
                <a:spcPct val="0"/>
              </a:spcAft>
            </a:pPr>
            <a:r>
              <a:rPr lang="en-US" sz="2743" dirty="0">
                <a:gradFill>
                  <a:gsLst>
                    <a:gs pos="8876">
                      <a:schemeClr val="tx1"/>
                    </a:gs>
                    <a:gs pos="58000">
                      <a:schemeClr val="tx1"/>
                    </a:gs>
                  </a:gsLst>
                  <a:lin ang="5400000" scaled="0"/>
                </a:gradFill>
                <a:latin typeface="Segoe UI Light"/>
              </a:rPr>
              <a:t>Robust APIs</a:t>
            </a:r>
          </a:p>
        </p:txBody>
      </p:sp>
      <p:sp>
        <p:nvSpPr>
          <p:cNvPr id="2" name="Title 1"/>
          <p:cNvSpPr>
            <a:spLocks noGrp="1"/>
          </p:cNvSpPr>
          <p:nvPr>
            <p:ph type="title"/>
          </p:nvPr>
        </p:nvSpPr>
        <p:spPr/>
        <p:txBody>
          <a:bodyPr/>
          <a:lstStyle/>
          <a:p>
            <a:r>
              <a:rPr lang="en-US" dirty="0" smtClean="0"/>
              <a:t>The new Office development platform </a:t>
            </a:r>
            <a:endParaRPr lang="en-US" dirty="0"/>
          </a:p>
        </p:txBody>
      </p:sp>
      <p:sp>
        <p:nvSpPr>
          <p:cNvPr id="6" name="Rectangle 5"/>
          <p:cNvSpPr/>
          <p:nvPr/>
        </p:nvSpPr>
        <p:spPr bwMode="auto">
          <a:xfrm>
            <a:off x="271514" y="1189742"/>
            <a:ext cx="3850717" cy="5374224"/>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57" tIns="143326" rIns="179157" bIns="143326" numCol="1" rtlCol="0" anchor="t" anchorCtr="0" compatLnSpc="1">
            <a:prstTxWarp prst="textNoShape">
              <a:avLst/>
            </a:prstTxWarp>
          </a:bodyPr>
          <a:lstStyle/>
          <a:p>
            <a:pPr defTabSz="913468" fontAlgn="base">
              <a:spcBef>
                <a:spcPct val="0"/>
              </a:spcBef>
              <a:spcAft>
                <a:spcPct val="0"/>
              </a:spcAft>
            </a:pPr>
            <a:r>
              <a:rPr lang="en-US" sz="2743" dirty="0">
                <a:gradFill>
                  <a:gsLst>
                    <a:gs pos="8876">
                      <a:schemeClr val="tx1"/>
                    </a:gs>
                    <a:gs pos="58000">
                      <a:schemeClr val="tx1"/>
                    </a:gs>
                  </a:gsLst>
                  <a:lin ang="5400000" scaled="0"/>
                </a:gradFill>
                <a:latin typeface="Segoe UI Light"/>
              </a:rPr>
              <a:t>Contextual apps</a:t>
            </a:r>
          </a:p>
        </p:txBody>
      </p:sp>
      <p:sp>
        <p:nvSpPr>
          <p:cNvPr id="65" name="Rectangle 64"/>
          <p:cNvSpPr/>
          <p:nvPr/>
        </p:nvSpPr>
        <p:spPr bwMode="auto">
          <a:xfrm>
            <a:off x="8068916" y="1189742"/>
            <a:ext cx="3850717" cy="5374224"/>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57" tIns="143326" rIns="179157" bIns="143326" numCol="1" rtlCol="0" anchor="t" anchorCtr="0" compatLnSpc="1">
            <a:prstTxWarp prst="textNoShape">
              <a:avLst/>
            </a:prstTxWarp>
          </a:bodyPr>
          <a:lstStyle/>
          <a:p>
            <a:pPr defTabSz="913468" fontAlgn="base">
              <a:spcBef>
                <a:spcPct val="0"/>
              </a:spcBef>
              <a:spcAft>
                <a:spcPct val="0"/>
              </a:spcAft>
            </a:pPr>
            <a:r>
              <a:rPr lang="en-US" sz="2743" dirty="0">
                <a:gradFill>
                  <a:gsLst>
                    <a:gs pos="8876">
                      <a:schemeClr val="tx1"/>
                    </a:gs>
                    <a:gs pos="58000">
                      <a:schemeClr val="tx1"/>
                    </a:gs>
                  </a:gsLst>
                  <a:lin ang="5400000" scaled="0"/>
                </a:gradFill>
                <a:latin typeface="Segoe UI Light"/>
              </a:rPr>
              <a:t>Flexible tools</a:t>
            </a:r>
          </a:p>
        </p:txBody>
      </p:sp>
      <p:grpSp>
        <p:nvGrpSpPr>
          <p:cNvPr id="5" name="Group 4"/>
          <p:cNvGrpSpPr/>
          <p:nvPr/>
        </p:nvGrpSpPr>
        <p:grpSpPr>
          <a:xfrm>
            <a:off x="721259" y="1923444"/>
            <a:ext cx="2750156" cy="4423420"/>
            <a:chOff x="735913" y="1961116"/>
            <a:chExt cx="2806033" cy="4513294"/>
          </a:xfrm>
        </p:grpSpPr>
        <p:grpSp>
          <p:nvGrpSpPr>
            <p:cNvPr id="53" name="Group 52"/>
            <p:cNvGrpSpPr/>
            <p:nvPr/>
          </p:nvGrpSpPr>
          <p:grpSpPr>
            <a:xfrm>
              <a:off x="748385" y="1961116"/>
              <a:ext cx="1155814" cy="1406836"/>
              <a:chOff x="763102" y="1671422"/>
              <a:chExt cx="1367382" cy="1664352"/>
            </a:xfrm>
          </p:grpSpPr>
          <p:pic>
            <p:nvPicPr>
              <p:cNvPr id="114" name="Picture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638" y="1671422"/>
                <a:ext cx="1346309" cy="1009733"/>
              </a:xfrm>
              <a:prstGeom prst="rect">
                <a:avLst/>
              </a:prstGeom>
              <a:ln>
                <a:solidFill>
                  <a:schemeClr val="bg2">
                    <a:lumMod val="40000"/>
                    <a:lumOff val="60000"/>
                  </a:schemeClr>
                </a:solidFill>
              </a:ln>
            </p:spPr>
          </p:pic>
          <p:sp>
            <p:nvSpPr>
              <p:cNvPr id="115" name="Rectangle 114"/>
              <p:cNvSpPr/>
              <p:nvPr/>
            </p:nvSpPr>
            <p:spPr bwMode="auto">
              <a:xfrm>
                <a:off x="763102" y="2693867"/>
                <a:ext cx="1367382" cy="6419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10" tIns="43910" rIns="43910" bIns="4391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7911" fontAlgn="base">
                  <a:spcBef>
                    <a:spcPct val="0"/>
                  </a:spcBef>
                  <a:spcAft>
                    <a:spcPct val="0"/>
                  </a:spcAft>
                </a:pPr>
                <a:endParaRPr lang="en-US" sz="2113" dirty="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a:spLocks noChangeAspect="1" noEditPoints="1"/>
              </p:cNvSpPr>
              <p:nvPr/>
            </p:nvSpPr>
            <p:spPr bwMode="auto">
              <a:xfrm>
                <a:off x="1169604" y="2751505"/>
                <a:ext cx="477733" cy="50403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7822" tIns="43910" rIns="87822" bIns="439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29">
                  <a:solidFill>
                    <a:srgbClr val="505050"/>
                  </a:solidFill>
                </a:endParaRPr>
              </a:p>
            </p:txBody>
          </p:sp>
        </p:grpSp>
        <p:grpSp>
          <p:nvGrpSpPr>
            <p:cNvPr id="54" name="Group 53"/>
            <p:cNvGrpSpPr/>
            <p:nvPr/>
          </p:nvGrpSpPr>
          <p:grpSpPr>
            <a:xfrm>
              <a:off x="2331456" y="1961116"/>
              <a:ext cx="1159378" cy="1406836"/>
              <a:chOff x="2664498" y="1671422"/>
              <a:chExt cx="1371598" cy="1664352"/>
            </a:xfrm>
          </p:grpSpPr>
          <p:pic>
            <p:nvPicPr>
              <p:cNvPr id="111" name="Picture 1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7143" y="1671422"/>
                <a:ext cx="1346308" cy="1009733"/>
              </a:xfrm>
              <a:prstGeom prst="rect">
                <a:avLst/>
              </a:prstGeom>
              <a:ln>
                <a:solidFill>
                  <a:schemeClr val="bg2">
                    <a:lumMod val="40000"/>
                    <a:lumOff val="60000"/>
                  </a:schemeClr>
                </a:solidFill>
              </a:ln>
            </p:spPr>
          </p:pic>
          <p:sp>
            <p:nvSpPr>
              <p:cNvPr id="112" name="Rectangle 111"/>
              <p:cNvSpPr/>
              <p:nvPr/>
            </p:nvSpPr>
            <p:spPr bwMode="auto">
              <a:xfrm>
                <a:off x="2664498" y="2693867"/>
                <a:ext cx="1371598" cy="6419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10" tIns="43910" rIns="43910" bIns="4391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7911" fontAlgn="base">
                  <a:spcBef>
                    <a:spcPct val="0"/>
                  </a:spcBef>
                  <a:spcAft>
                    <a:spcPct val="0"/>
                  </a:spcAft>
                </a:pPr>
                <a:endParaRPr lang="en-US" sz="2113"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a:spLocks noChangeAspect="1" noEditPoints="1"/>
              </p:cNvSpPr>
              <p:nvPr/>
            </p:nvSpPr>
            <p:spPr bwMode="auto">
              <a:xfrm>
                <a:off x="3113269" y="2748409"/>
                <a:ext cx="502697" cy="507126"/>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22" tIns="43910" rIns="87822" bIns="439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29">
                  <a:solidFill>
                    <a:srgbClr val="505050"/>
                  </a:solidFill>
                </a:endParaRPr>
              </a:p>
            </p:txBody>
          </p:sp>
        </p:grpSp>
        <p:grpSp>
          <p:nvGrpSpPr>
            <p:cNvPr id="55" name="Group 54"/>
            <p:cNvGrpSpPr/>
            <p:nvPr/>
          </p:nvGrpSpPr>
          <p:grpSpPr>
            <a:xfrm>
              <a:off x="735913" y="3501090"/>
              <a:ext cx="1159378" cy="1406836"/>
              <a:chOff x="4561836" y="1671422"/>
              <a:chExt cx="1371598" cy="1664352"/>
            </a:xfrm>
          </p:grpSpPr>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0357" y="1671422"/>
                <a:ext cx="1354555" cy="1028700"/>
              </a:xfrm>
              <a:prstGeom prst="rect">
                <a:avLst/>
              </a:prstGeom>
              <a:ln>
                <a:solidFill>
                  <a:schemeClr val="bg2">
                    <a:lumMod val="40000"/>
                    <a:lumOff val="60000"/>
                  </a:schemeClr>
                </a:solidFill>
              </a:ln>
            </p:spPr>
          </p:pic>
          <p:sp>
            <p:nvSpPr>
              <p:cNvPr id="92" name="Rectangle 91"/>
              <p:cNvSpPr/>
              <p:nvPr/>
            </p:nvSpPr>
            <p:spPr bwMode="auto">
              <a:xfrm>
                <a:off x="4561836" y="2693867"/>
                <a:ext cx="1371598" cy="6419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10" tIns="43910" rIns="43910" bIns="4391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7911" fontAlgn="base">
                  <a:spcBef>
                    <a:spcPct val="0"/>
                  </a:spcBef>
                  <a:spcAft>
                    <a:spcPct val="0"/>
                  </a:spcAft>
                </a:pPr>
                <a:endParaRPr lang="en-US" sz="2113" dirty="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a:spLocks noChangeAspect="1" noEditPoints="1"/>
              </p:cNvSpPr>
              <p:nvPr/>
            </p:nvSpPr>
            <p:spPr bwMode="auto">
              <a:xfrm>
                <a:off x="4996982" y="2746990"/>
                <a:ext cx="504123" cy="508545"/>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7822" tIns="43910" rIns="87822" bIns="439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29">
                  <a:solidFill>
                    <a:srgbClr val="505050"/>
                  </a:solidFill>
                </a:endParaRPr>
              </a:p>
            </p:txBody>
          </p:sp>
        </p:grpSp>
        <p:grpSp>
          <p:nvGrpSpPr>
            <p:cNvPr id="57" name="Group 56"/>
            <p:cNvGrpSpPr/>
            <p:nvPr/>
          </p:nvGrpSpPr>
          <p:grpSpPr>
            <a:xfrm>
              <a:off x="735914" y="5067574"/>
              <a:ext cx="1192027" cy="1406836"/>
              <a:chOff x="8307751" y="1671422"/>
              <a:chExt cx="1410224" cy="1664352"/>
            </a:xfrm>
          </p:grpSpPr>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18506" y="1671422"/>
                <a:ext cx="1388713" cy="1018656"/>
              </a:xfrm>
              <a:prstGeom prst="rect">
                <a:avLst/>
              </a:prstGeom>
              <a:ln>
                <a:solidFill>
                  <a:schemeClr val="bg2">
                    <a:lumMod val="40000"/>
                    <a:lumOff val="60000"/>
                  </a:schemeClr>
                </a:solidFill>
              </a:ln>
            </p:spPr>
          </p:pic>
          <p:sp>
            <p:nvSpPr>
              <p:cNvPr id="78" name="Rectangle 77"/>
              <p:cNvSpPr/>
              <p:nvPr/>
            </p:nvSpPr>
            <p:spPr bwMode="auto">
              <a:xfrm>
                <a:off x="8307751"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10" tIns="43910" rIns="43910" bIns="4391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7911" fontAlgn="base">
                  <a:spcBef>
                    <a:spcPct val="0"/>
                  </a:spcBef>
                  <a:spcAft>
                    <a:spcPct val="0"/>
                  </a:spcAft>
                </a:pPr>
                <a:endParaRPr lang="en-US" sz="2113"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82"/>
              <p:cNvSpPr>
                <a:spLocks noChangeAspect="1" noEditPoints="1"/>
              </p:cNvSpPr>
              <p:nvPr/>
            </p:nvSpPr>
            <p:spPr bwMode="auto">
              <a:xfrm>
                <a:off x="8804428" y="2746990"/>
                <a:ext cx="499979" cy="50664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29" dirty="0">
                  <a:solidFill>
                    <a:srgbClr val="505050"/>
                  </a:solidFill>
                </a:endParaRPr>
              </a:p>
            </p:txBody>
          </p:sp>
        </p:grpSp>
        <p:grpSp>
          <p:nvGrpSpPr>
            <p:cNvPr id="58" name="Group 57"/>
            <p:cNvGrpSpPr/>
            <p:nvPr/>
          </p:nvGrpSpPr>
          <p:grpSpPr>
            <a:xfrm>
              <a:off x="2349919" y="5067574"/>
              <a:ext cx="1192027" cy="1406836"/>
              <a:chOff x="10198504" y="1671422"/>
              <a:chExt cx="1410224" cy="16643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09259" y="1671422"/>
                <a:ext cx="1388713" cy="1023228"/>
              </a:xfrm>
              <a:prstGeom prst="rect">
                <a:avLst/>
              </a:prstGeom>
              <a:ln>
                <a:solidFill>
                  <a:schemeClr val="bg2">
                    <a:lumMod val="40000"/>
                    <a:lumOff val="60000"/>
                  </a:schemeClr>
                </a:solidFill>
              </a:ln>
            </p:spPr>
          </p:pic>
          <p:sp>
            <p:nvSpPr>
              <p:cNvPr id="69" name="Rectangle 68"/>
              <p:cNvSpPr/>
              <p:nvPr/>
            </p:nvSpPr>
            <p:spPr bwMode="auto">
              <a:xfrm>
                <a:off x="10198504"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10" tIns="43910" rIns="43910" bIns="4391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7911" fontAlgn="base">
                  <a:spcBef>
                    <a:spcPct val="0"/>
                  </a:spcBef>
                  <a:spcAft>
                    <a:spcPct val="0"/>
                  </a:spcAft>
                </a:pPr>
                <a:endParaRPr lang="en-US" sz="2113" dirty="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71"/>
              <p:cNvSpPr>
                <a:spLocks noChangeAspect="1" noEditPoints="1"/>
              </p:cNvSpPr>
              <p:nvPr/>
            </p:nvSpPr>
            <p:spPr bwMode="auto">
              <a:xfrm>
                <a:off x="10718651" y="2746990"/>
                <a:ext cx="502220" cy="50664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7822" tIns="43910" rIns="87822" bIns="4391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29">
                  <a:solidFill>
                    <a:srgbClr val="505050"/>
                  </a:solidFill>
                </a:endParaRPr>
              </a:p>
            </p:txBody>
          </p:sp>
        </p:grpSp>
        <p:grpSp>
          <p:nvGrpSpPr>
            <p:cNvPr id="59" name="Group 58"/>
            <p:cNvGrpSpPr/>
            <p:nvPr/>
          </p:nvGrpSpPr>
          <p:grpSpPr>
            <a:xfrm>
              <a:off x="2318985" y="3501090"/>
              <a:ext cx="1192027" cy="1406836"/>
              <a:chOff x="6416998" y="1671422"/>
              <a:chExt cx="1410224" cy="1664352"/>
            </a:xfrm>
          </p:grpSpPr>
          <p:sp>
            <p:nvSpPr>
              <p:cNvPr id="60" name="Rectangle 59"/>
              <p:cNvSpPr/>
              <p:nvPr/>
            </p:nvSpPr>
            <p:spPr bwMode="auto">
              <a:xfrm>
                <a:off x="6416998" y="2693867"/>
                <a:ext cx="1410224" cy="6419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10" tIns="43910" rIns="43910" bIns="4391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7911" fontAlgn="base">
                  <a:spcBef>
                    <a:spcPct val="0"/>
                  </a:spcBef>
                  <a:spcAft>
                    <a:spcPct val="0"/>
                  </a:spcAft>
                </a:pPr>
                <a:endParaRPr lang="en-US" sz="2113"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8"/>
              <a:stretch>
                <a:fillRect/>
              </a:stretch>
            </p:blipFill>
            <p:spPr>
              <a:xfrm>
                <a:off x="6416998" y="1671422"/>
                <a:ext cx="1410224" cy="1022444"/>
              </a:xfrm>
              <a:prstGeom prst="rect">
                <a:avLst/>
              </a:prstGeom>
            </p:spPr>
          </p:pic>
          <p:pic>
            <p:nvPicPr>
              <p:cNvPr id="62" name="Picture 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4590" y="2747580"/>
                <a:ext cx="506055" cy="506055"/>
              </a:xfrm>
              <a:prstGeom prst="rect">
                <a:avLst/>
              </a:prstGeom>
            </p:spPr>
          </p:pic>
        </p:grpSp>
      </p:grpSp>
      <p:grpSp>
        <p:nvGrpSpPr>
          <p:cNvPr id="3" name="Group 2"/>
          <p:cNvGrpSpPr/>
          <p:nvPr/>
        </p:nvGrpSpPr>
        <p:grpSpPr>
          <a:xfrm>
            <a:off x="4393246" y="2238385"/>
            <a:ext cx="3498785" cy="4305492"/>
            <a:chOff x="4482506" y="2282456"/>
            <a:chExt cx="3569873" cy="4392970"/>
          </a:xfrm>
        </p:grpSpPr>
        <p:sp>
          <p:nvSpPr>
            <p:cNvPr id="74" name="Rectangle 73"/>
            <p:cNvSpPr/>
            <p:nvPr/>
          </p:nvSpPr>
          <p:spPr bwMode="auto">
            <a:xfrm>
              <a:off x="4482506" y="5015072"/>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22" tIns="44792" rIns="0" bIns="44792" numCol="1" rtlCol="0" anchor="ctr" anchorCtr="0" compatLnSpc="1">
              <a:prstTxWarp prst="textNoShape">
                <a:avLst/>
              </a:prstTxWarp>
            </a:bodyPr>
            <a:lstStyle/>
            <a:p>
              <a:pPr defTabSz="913732">
                <a:lnSpc>
                  <a:spcPct val="90000"/>
                </a:lnSpc>
                <a:spcAft>
                  <a:spcPts val="588"/>
                </a:spcAft>
              </a:pPr>
              <a:r>
                <a:rPr lang="en-US" sz="1371" b="1" dirty="0">
                  <a:gradFill>
                    <a:gsLst>
                      <a:gs pos="50427">
                        <a:srgbClr val="FFFFFF"/>
                      </a:gs>
                      <a:gs pos="30000">
                        <a:srgbClr val="FFFFFF"/>
                      </a:gs>
                    </a:gsLst>
                    <a:lin ang="5400000" scaled="0"/>
                  </a:gradFill>
                </a:rPr>
                <a:t>Documents</a:t>
              </a:r>
            </a:p>
          </p:txBody>
        </p:sp>
        <p:sp>
          <p:nvSpPr>
            <p:cNvPr id="75" name="Rectangle 74"/>
            <p:cNvSpPr/>
            <p:nvPr/>
          </p:nvSpPr>
          <p:spPr bwMode="auto">
            <a:xfrm>
              <a:off x="6292672" y="5015072"/>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2" tIns="44792" rIns="0" bIns="44792" numCol="1" spcCol="0" rtlCol="0" fromWordArt="0" anchor="ctr" anchorCtr="0" forceAA="0" compatLnSpc="1">
              <a:prstTxWarp prst="textNoShape">
                <a:avLst/>
              </a:prstTxWarp>
              <a:noAutofit/>
            </a:bodyPr>
            <a:lstStyle/>
            <a:p>
              <a:pPr defTabSz="913732">
                <a:lnSpc>
                  <a:spcPct val="90000"/>
                </a:lnSpc>
                <a:spcAft>
                  <a:spcPts val="588"/>
                </a:spcAft>
              </a:pPr>
              <a:r>
                <a:rPr lang="en-US" sz="1371" b="1" dirty="0">
                  <a:gradFill>
                    <a:gsLst>
                      <a:gs pos="50427">
                        <a:srgbClr val="FFFFFF"/>
                      </a:gs>
                      <a:gs pos="30000">
                        <a:srgbClr val="FFFFFF"/>
                      </a:gs>
                    </a:gsLst>
                    <a:lin ang="5400000" scaled="0"/>
                  </a:gradFill>
                </a:rPr>
                <a:t>Search</a:t>
              </a:r>
            </a:p>
          </p:txBody>
        </p:sp>
        <p:sp>
          <p:nvSpPr>
            <p:cNvPr id="77" name="Rectangle 76"/>
            <p:cNvSpPr/>
            <p:nvPr/>
          </p:nvSpPr>
          <p:spPr bwMode="auto">
            <a:xfrm>
              <a:off x="4482506" y="5584786"/>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2" tIns="44792" rIns="0" bIns="44792" numCol="1" spcCol="0" rtlCol="0" fromWordArt="0" anchor="ctr" anchorCtr="0" forceAA="0" compatLnSpc="1">
              <a:prstTxWarp prst="textNoShape">
                <a:avLst/>
              </a:prstTxWarp>
              <a:noAutofit/>
            </a:bodyPr>
            <a:lstStyle/>
            <a:p>
              <a:pPr defTabSz="913732">
                <a:lnSpc>
                  <a:spcPct val="90000"/>
                </a:lnSpc>
                <a:spcAft>
                  <a:spcPts val="588"/>
                </a:spcAft>
              </a:pPr>
              <a:r>
                <a:rPr lang="en-US" sz="1371" b="1">
                  <a:gradFill>
                    <a:gsLst>
                      <a:gs pos="50427">
                        <a:srgbClr val="FFFFFF"/>
                      </a:gs>
                      <a:gs pos="30000">
                        <a:srgbClr val="FFFFFF"/>
                      </a:gs>
                    </a:gsLst>
                    <a:lin ang="5400000" scaled="0"/>
                  </a:gradFill>
                </a:rPr>
                <a:t>Mail</a:t>
              </a:r>
              <a:endParaRPr lang="en-US" sz="1371" b="1" dirty="0">
                <a:gradFill>
                  <a:gsLst>
                    <a:gs pos="50427">
                      <a:srgbClr val="FFFFFF"/>
                    </a:gs>
                    <a:gs pos="30000">
                      <a:srgbClr val="FFFFFF"/>
                    </a:gs>
                  </a:gsLst>
                  <a:lin ang="5400000" scaled="0"/>
                </a:gradFill>
              </a:endParaRPr>
            </a:p>
          </p:txBody>
        </p:sp>
        <p:sp>
          <p:nvSpPr>
            <p:cNvPr id="80" name="Rectangle 79"/>
            <p:cNvSpPr/>
            <p:nvPr/>
          </p:nvSpPr>
          <p:spPr bwMode="auto">
            <a:xfrm>
              <a:off x="4482506" y="6154501"/>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2" tIns="44792" rIns="0" bIns="44792" numCol="1" spcCol="0" rtlCol="0" fromWordArt="0" anchor="ctr" anchorCtr="0" forceAA="0" compatLnSpc="1">
              <a:prstTxWarp prst="textNoShape">
                <a:avLst/>
              </a:prstTxWarp>
              <a:noAutofit/>
            </a:bodyPr>
            <a:lstStyle/>
            <a:p>
              <a:pPr defTabSz="913732">
                <a:lnSpc>
                  <a:spcPct val="90000"/>
                </a:lnSpc>
                <a:spcAft>
                  <a:spcPts val="588"/>
                </a:spcAft>
              </a:pPr>
              <a:r>
                <a:rPr lang="en-US" sz="1371" b="1">
                  <a:gradFill>
                    <a:gsLst>
                      <a:gs pos="50427">
                        <a:srgbClr val="FFFFFF"/>
                      </a:gs>
                      <a:gs pos="30000">
                        <a:srgbClr val="FFFFFF"/>
                      </a:gs>
                    </a:gsLst>
                    <a:lin ang="5400000" scaled="0"/>
                  </a:gradFill>
                </a:rPr>
                <a:t>Calendar</a:t>
              </a:r>
              <a:endParaRPr lang="en-US" sz="1371" b="1" dirty="0">
                <a:gradFill>
                  <a:gsLst>
                    <a:gs pos="50427">
                      <a:srgbClr val="FFFFFF"/>
                    </a:gs>
                    <a:gs pos="30000">
                      <a:srgbClr val="FFFFFF"/>
                    </a:gs>
                  </a:gsLst>
                  <a:lin ang="5400000" scaled="0"/>
                </a:gradFill>
              </a:endParaRPr>
            </a:p>
          </p:txBody>
        </p:sp>
        <p:sp>
          <p:nvSpPr>
            <p:cNvPr id="81" name="Rectangle 80"/>
            <p:cNvSpPr/>
            <p:nvPr/>
          </p:nvSpPr>
          <p:spPr bwMode="auto">
            <a:xfrm>
              <a:off x="6292672" y="6144436"/>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2" tIns="44792" rIns="0" bIns="44792" numCol="1" spcCol="0" rtlCol="0" fromWordArt="0" anchor="ctr" anchorCtr="0" forceAA="0" compatLnSpc="1">
              <a:prstTxWarp prst="textNoShape">
                <a:avLst/>
              </a:prstTxWarp>
              <a:noAutofit/>
            </a:bodyPr>
            <a:lstStyle/>
            <a:p>
              <a:pPr defTabSz="913732">
                <a:lnSpc>
                  <a:spcPct val="90000"/>
                </a:lnSpc>
                <a:spcAft>
                  <a:spcPts val="588"/>
                </a:spcAft>
              </a:pPr>
              <a:r>
                <a:rPr lang="en-US" sz="1371" b="1">
                  <a:gradFill>
                    <a:gsLst>
                      <a:gs pos="50427">
                        <a:srgbClr val="FFFFFF"/>
                      </a:gs>
                      <a:gs pos="30000">
                        <a:srgbClr val="FFFFFF"/>
                      </a:gs>
                    </a:gsLst>
                    <a:lin ang="5400000" scaled="0"/>
                  </a:gradFill>
                </a:rPr>
                <a:t>People</a:t>
              </a:r>
              <a:endParaRPr lang="en-US" sz="1371" b="1" dirty="0">
                <a:gradFill>
                  <a:gsLst>
                    <a:gs pos="50427">
                      <a:srgbClr val="FFFFFF"/>
                    </a:gs>
                    <a:gs pos="30000">
                      <a:srgbClr val="FFFFFF"/>
                    </a:gs>
                  </a:gsLst>
                  <a:lin ang="5400000" scaled="0"/>
                </a:gradFill>
              </a:endParaRPr>
            </a:p>
          </p:txBody>
        </p:sp>
        <p:sp>
          <p:nvSpPr>
            <p:cNvPr id="76" name="Rectangle 75"/>
            <p:cNvSpPr/>
            <p:nvPr/>
          </p:nvSpPr>
          <p:spPr bwMode="auto">
            <a:xfrm>
              <a:off x="6288298" y="5584787"/>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2" tIns="44792" rIns="0" bIns="44792" numCol="1" spcCol="0" rtlCol="0" fromWordArt="0" anchor="ctr" anchorCtr="0" forceAA="0" compatLnSpc="1">
              <a:prstTxWarp prst="textNoShape">
                <a:avLst/>
              </a:prstTxWarp>
              <a:noAutofit/>
            </a:bodyPr>
            <a:lstStyle/>
            <a:p>
              <a:pPr defTabSz="913732">
                <a:lnSpc>
                  <a:spcPct val="90000"/>
                </a:lnSpc>
                <a:spcAft>
                  <a:spcPts val="588"/>
                </a:spcAft>
              </a:pPr>
              <a:r>
                <a:rPr lang="en-US" sz="1371" b="1" dirty="0">
                  <a:gradFill>
                    <a:gsLst>
                      <a:gs pos="50427">
                        <a:srgbClr val="FFFFFF"/>
                      </a:gs>
                      <a:gs pos="30000">
                        <a:srgbClr val="FFFFFF"/>
                      </a:gs>
                    </a:gsLst>
                    <a:lin ang="5400000" scaled="0"/>
                  </a:gradFill>
                </a:rPr>
                <a:t>Social</a:t>
              </a:r>
            </a:p>
          </p:txBody>
        </p:sp>
        <p:sp>
          <p:nvSpPr>
            <p:cNvPr id="86" name="Freeform 232"/>
            <p:cNvSpPr>
              <a:spLocks noChangeAspect="1" noEditPoints="1"/>
            </p:cNvSpPr>
            <p:nvPr/>
          </p:nvSpPr>
          <p:spPr bwMode="auto">
            <a:xfrm>
              <a:off x="7652357" y="5165540"/>
              <a:ext cx="229776" cy="219991"/>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2" tIns="44792" rIns="0" bIns="44792" numCol="1" spcCol="0" rtlCol="0" fromWordArt="0" anchor="ctr" anchorCtr="0" forceAA="0" compatLnSpc="1">
              <a:prstTxWarp prst="textNoShape">
                <a:avLst/>
              </a:prstTxWarp>
              <a:noAutofit/>
            </a:bodyPr>
            <a:lstStyle/>
            <a:p>
              <a:pPr defTabSz="913732">
                <a:lnSpc>
                  <a:spcPct val="90000"/>
                </a:lnSpc>
                <a:spcAft>
                  <a:spcPts val="588"/>
                </a:spcAft>
              </a:pPr>
              <a:endParaRPr lang="en-US" sz="1371" b="1">
                <a:gradFill>
                  <a:gsLst>
                    <a:gs pos="50427">
                      <a:srgbClr val="FFFFFF"/>
                    </a:gs>
                    <a:gs pos="30000">
                      <a:srgbClr val="FFFFFF"/>
                    </a:gs>
                  </a:gsLst>
                  <a:lin ang="5400000" scaled="0"/>
                </a:gradFill>
              </a:endParaRPr>
            </a:p>
          </p:txBody>
        </p:sp>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04888" y="2317046"/>
              <a:ext cx="755623" cy="1373665"/>
            </a:xfrm>
            <a:prstGeom prst="rect">
              <a:avLst/>
            </a:prstGeom>
          </p:spPr>
        </p:pic>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98639" y="2327640"/>
              <a:ext cx="739150" cy="1352453"/>
            </a:xfrm>
            <a:prstGeom prst="rect">
              <a:avLst/>
            </a:prstGeom>
          </p:spPr>
        </p:pic>
        <p:sp>
          <p:nvSpPr>
            <p:cNvPr id="84" name="Freeform 18"/>
            <p:cNvSpPr>
              <a:spLocks noChangeAspect="1" noEditPoints="1"/>
            </p:cNvSpPr>
            <p:nvPr/>
          </p:nvSpPr>
          <p:spPr bwMode="auto">
            <a:xfrm>
              <a:off x="5875583" y="5752938"/>
              <a:ext cx="274470" cy="1846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2" tIns="44792" rIns="0" bIns="44792" numCol="1" spcCol="0" rtlCol="0" fromWordArt="0" anchor="ctr" anchorCtr="0" forceAA="0" compatLnSpc="1">
              <a:prstTxWarp prst="textNoShape">
                <a:avLst/>
              </a:prstTxWarp>
              <a:noAutofit/>
            </a:bodyPr>
            <a:lstStyle/>
            <a:p>
              <a:pPr defTabSz="913732">
                <a:lnSpc>
                  <a:spcPct val="90000"/>
                </a:lnSpc>
                <a:spcAft>
                  <a:spcPts val="588"/>
                </a:spcAft>
              </a:pPr>
              <a:endParaRPr lang="en-US" sz="1371" b="1">
                <a:gradFill>
                  <a:gsLst>
                    <a:gs pos="50427">
                      <a:srgbClr val="FFFFFF"/>
                    </a:gs>
                    <a:gs pos="30000">
                      <a:srgbClr val="FFFFFF"/>
                    </a:gs>
                  </a:gsLst>
                  <a:lin ang="5400000" scaled="0"/>
                </a:gradFill>
              </a:endParaRPr>
            </a:p>
          </p:txBody>
        </p:sp>
        <p:sp>
          <p:nvSpPr>
            <p:cNvPr id="85" name="Freeform 109"/>
            <p:cNvSpPr>
              <a:spLocks noChangeAspect="1" noEditPoints="1"/>
            </p:cNvSpPr>
            <p:nvPr/>
          </p:nvSpPr>
          <p:spPr bwMode="auto">
            <a:xfrm>
              <a:off x="5872362" y="6300926"/>
              <a:ext cx="280912" cy="228077"/>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728"/>
              <a:endParaRPr lang="en-US" sz="1763">
                <a:solidFill>
                  <a:srgbClr val="FFFFFF"/>
                </a:solidFill>
              </a:endParaRPr>
            </a:p>
          </p:txBody>
        </p:sp>
        <p:sp>
          <p:nvSpPr>
            <p:cNvPr id="88" name="Freeform 5"/>
            <p:cNvSpPr>
              <a:spLocks noChangeAspect="1" noEditPoints="1"/>
            </p:cNvSpPr>
            <p:nvPr/>
          </p:nvSpPr>
          <p:spPr bwMode="auto">
            <a:xfrm>
              <a:off x="7674133" y="6278360"/>
              <a:ext cx="297701" cy="25307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2" tIns="44792" rIns="0" bIns="44792" numCol="1" spcCol="0" rtlCol="0" fromWordArt="0" anchor="ctr" anchorCtr="0" forceAA="0" compatLnSpc="1">
              <a:prstTxWarp prst="textNoShape">
                <a:avLst/>
              </a:prstTxWarp>
              <a:noAutofit/>
            </a:bodyPr>
            <a:lstStyle/>
            <a:p>
              <a:pPr defTabSz="913732">
                <a:lnSpc>
                  <a:spcPct val="90000"/>
                </a:lnSpc>
                <a:spcAft>
                  <a:spcPts val="588"/>
                </a:spcAft>
              </a:pPr>
              <a:endParaRPr lang="en-US" sz="1371" b="1">
                <a:gradFill>
                  <a:gsLst>
                    <a:gs pos="50427">
                      <a:srgbClr val="FFFFFF"/>
                    </a:gs>
                    <a:gs pos="30000">
                      <a:srgbClr val="FFFFFF"/>
                    </a:gs>
                  </a:gsLst>
                  <a:lin ang="5400000" scaled="0"/>
                </a:gradFill>
              </a:endParaRPr>
            </a:p>
          </p:txBody>
        </p:sp>
        <p:sp>
          <p:nvSpPr>
            <p:cNvPr id="91" name="Freeform 212"/>
            <p:cNvSpPr>
              <a:spLocks noChangeAspect="1" noEditPoints="1"/>
            </p:cNvSpPr>
            <p:nvPr/>
          </p:nvSpPr>
          <p:spPr bwMode="auto">
            <a:xfrm>
              <a:off x="7620433" y="5727521"/>
              <a:ext cx="293624" cy="235458"/>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2" tIns="44792" rIns="0" bIns="44792" numCol="1" spcCol="0" rtlCol="0" fromWordArt="0" anchor="ctr" anchorCtr="0" forceAA="0" compatLnSpc="1">
              <a:prstTxWarp prst="textNoShape">
                <a:avLst/>
              </a:prstTxWarp>
              <a:noAutofit/>
            </a:bodyPr>
            <a:lstStyle/>
            <a:p>
              <a:pPr defTabSz="913732">
                <a:lnSpc>
                  <a:spcPct val="90000"/>
                </a:lnSpc>
                <a:spcAft>
                  <a:spcPts val="588"/>
                </a:spcAft>
              </a:pPr>
              <a:endParaRPr lang="en-US" sz="1371" b="1">
                <a:gradFill>
                  <a:gsLst>
                    <a:gs pos="50427">
                      <a:srgbClr val="FFFFFF"/>
                    </a:gs>
                    <a:gs pos="30000">
                      <a:srgbClr val="FFFFFF"/>
                    </a:gs>
                  </a:gsLst>
                  <a:lin ang="5400000" scaled="0"/>
                </a:gradFill>
              </a:endParaRPr>
            </a:p>
          </p:txBody>
        </p:sp>
        <p:sp>
          <p:nvSpPr>
            <p:cNvPr id="56" name="Freeform 5"/>
            <p:cNvSpPr>
              <a:spLocks noChangeAspect="1" noEditPoints="1"/>
            </p:cNvSpPr>
            <p:nvPr/>
          </p:nvSpPr>
          <p:spPr bwMode="auto">
            <a:xfrm>
              <a:off x="5900294" y="5131202"/>
              <a:ext cx="225046" cy="288668"/>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2" tIns="44792" rIns="0" bIns="44792" numCol="1" spcCol="0" rtlCol="0" fromWordArt="0" anchor="ctr" anchorCtr="0" forceAA="0" compatLnSpc="1">
              <a:prstTxWarp prst="textNoShape">
                <a:avLst/>
              </a:prstTxWarp>
              <a:noAutofit/>
            </a:bodyPr>
            <a:lstStyle/>
            <a:p>
              <a:pPr defTabSz="913732">
                <a:lnSpc>
                  <a:spcPct val="90000"/>
                </a:lnSpc>
                <a:spcAft>
                  <a:spcPts val="588"/>
                </a:spcAft>
              </a:pPr>
              <a:endParaRPr lang="en-US" sz="1371" b="1">
                <a:gradFill>
                  <a:gsLst>
                    <a:gs pos="50427">
                      <a:srgbClr val="FFFFFF"/>
                    </a:gs>
                    <a:gs pos="30000">
                      <a:srgbClr val="FFFFFF"/>
                    </a:gs>
                  </a:gsLst>
                  <a:lin ang="5400000" scaled="0"/>
                </a:gradFill>
              </a:endParaRPr>
            </a:p>
          </p:txBody>
        </p:sp>
        <p:pic>
          <p:nvPicPr>
            <p:cNvPr id="94" name="Picture 14"/>
            <p:cNvPicPr>
              <a:picLocks noChangeAspect="1" noChangeArrowheads="1"/>
            </p:cNvPicPr>
            <p:nvPr/>
          </p:nvPicPr>
          <p:blipFill>
            <a:blip r:embed="rId12">
              <a:grayscl/>
              <a:lum bright="-38000"/>
              <a:extLst>
                <a:ext uri="{28A0092B-C50C-407E-A947-70E740481C1C}">
                  <a14:useLocalDpi xmlns:a14="http://schemas.microsoft.com/office/drawing/2010/main" val="0"/>
                </a:ext>
              </a:extLst>
            </a:blip>
            <a:srcRect/>
            <a:stretch>
              <a:fillRect/>
            </a:stretch>
          </p:blipFill>
          <p:spPr bwMode="auto">
            <a:xfrm>
              <a:off x="5940619" y="3773170"/>
              <a:ext cx="484158" cy="566399"/>
            </a:xfrm>
            <a:prstGeom prst="rect">
              <a:avLst/>
            </a:prstGeom>
            <a:noFill/>
            <a:ln>
              <a:noFill/>
            </a:ln>
            <a:effectLst/>
            <a:extLst/>
          </p:spPr>
        </p:pic>
        <p:sp>
          <p:nvSpPr>
            <p:cNvPr id="95" name="TextBox 94"/>
            <p:cNvSpPr txBox="1"/>
            <p:nvPr/>
          </p:nvSpPr>
          <p:spPr>
            <a:xfrm>
              <a:off x="6629605" y="3714874"/>
              <a:ext cx="945479" cy="690735"/>
            </a:xfrm>
            <a:prstGeom prst="rect">
              <a:avLst/>
            </a:prstGeom>
            <a:noFill/>
          </p:spPr>
          <p:txBody>
            <a:bodyPr wrap="square" lIns="179166" tIns="143334" rIns="179166" bIns="143334" rtlCol="0">
              <a:spAutoFit/>
            </a:bodyPr>
            <a:lstStyle/>
            <a:p>
              <a:pPr>
                <a:lnSpc>
                  <a:spcPct val="90000"/>
                </a:lnSpc>
                <a:spcAft>
                  <a:spcPts val="588"/>
                </a:spcAft>
              </a:pPr>
              <a:r>
                <a:rPr lang="en-US" sz="2743" dirty="0" err="1">
                  <a:gradFill>
                    <a:gsLst>
                      <a:gs pos="4908">
                        <a:schemeClr val="tx1"/>
                      </a:gs>
                      <a:gs pos="16000">
                        <a:schemeClr val="tx1"/>
                      </a:gs>
                    </a:gsLst>
                    <a:lin ang="5400000" scaled="0"/>
                  </a:gradFill>
                </a:rPr>
                <a:t>iOS</a:t>
              </a:r>
              <a:endParaRPr lang="en-US" sz="2743" dirty="0">
                <a:gradFill>
                  <a:gsLst>
                    <a:gs pos="4908">
                      <a:schemeClr val="tx1"/>
                    </a:gs>
                    <a:gs pos="16000">
                      <a:schemeClr val="tx1"/>
                    </a:gs>
                  </a:gsLst>
                  <a:lin ang="5400000" scaled="0"/>
                </a:gradFill>
              </a:endParaRPr>
            </a:p>
          </p:txBody>
        </p:sp>
        <p:sp>
          <p:nvSpPr>
            <p:cNvPr id="96" name="Freeform 95"/>
            <p:cNvSpPr>
              <a:spLocks noEditPoints="1"/>
            </p:cNvSpPr>
            <p:nvPr/>
          </p:nvSpPr>
          <p:spPr bwMode="auto">
            <a:xfrm>
              <a:off x="5030461" y="3822476"/>
              <a:ext cx="475506" cy="48285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endParaRPr lang="en-US" sz="1763">
                <a:solidFill>
                  <a:srgbClr val="505050"/>
                </a:solidFill>
              </a:endParaRPr>
            </a:p>
          </p:txBody>
        </p:sp>
        <p:pic>
          <p:nvPicPr>
            <p:cNvPr id="7" name="Picture 6"/>
            <p:cNvPicPr>
              <a:picLocks noChangeAspect="1"/>
            </p:cNvPicPr>
            <p:nvPr/>
          </p:nvPicPr>
          <p:blipFill>
            <a:blip r:embed="rId13"/>
            <a:stretch>
              <a:fillRect/>
            </a:stretch>
          </p:blipFill>
          <p:spPr>
            <a:xfrm>
              <a:off x="6695802" y="2282456"/>
              <a:ext cx="741572" cy="1467211"/>
            </a:xfrm>
            <a:prstGeom prst="rect">
              <a:avLst/>
            </a:prstGeom>
          </p:spPr>
        </p:pic>
      </p:grpSp>
      <p:grpSp>
        <p:nvGrpSpPr>
          <p:cNvPr id="4" name="Group 3"/>
          <p:cNvGrpSpPr/>
          <p:nvPr/>
        </p:nvGrpSpPr>
        <p:grpSpPr>
          <a:xfrm>
            <a:off x="8459358" y="2282669"/>
            <a:ext cx="3116737" cy="3694283"/>
            <a:chOff x="8631234" y="2327639"/>
            <a:chExt cx="3180062" cy="3769343"/>
          </a:xfrm>
        </p:grpSpPr>
        <p:sp>
          <p:nvSpPr>
            <p:cNvPr id="68" name="Freeform 21"/>
            <p:cNvSpPr>
              <a:spLocks noChangeAspect="1" noEditPoints="1"/>
            </p:cNvSpPr>
            <p:nvPr/>
          </p:nvSpPr>
          <p:spPr bwMode="auto">
            <a:xfrm>
              <a:off x="8998072" y="2327639"/>
              <a:ext cx="2443601" cy="362952"/>
            </a:xfrm>
            <a:custGeom>
              <a:avLst/>
              <a:gdLst>
                <a:gd name="T0" fmla="*/ 129 w 1973"/>
                <a:gd name="T1" fmla="*/ 26 h 290"/>
                <a:gd name="T2" fmla="*/ 285 w 1973"/>
                <a:gd name="T3" fmla="*/ 0 h 290"/>
                <a:gd name="T4" fmla="*/ 120 w 1973"/>
                <a:gd name="T5" fmla="*/ 266 h 290"/>
                <a:gd name="T6" fmla="*/ 0 w 1973"/>
                <a:gd name="T7" fmla="*/ 142 h 290"/>
                <a:gd name="T8" fmla="*/ 124 w 1973"/>
                <a:gd name="T9" fmla="*/ 23 h 290"/>
                <a:gd name="T10" fmla="*/ 290 w 1973"/>
                <a:gd name="T11" fmla="*/ 150 h 290"/>
                <a:gd name="T12" fmla="*/ 194 w 1973"/>
                <a:gd name="T13" fmla="*/ 277 h 290"/>
                <a:gd name="T14" fmla="*/ 507 w 1973"/>
                <a:gd name="T15" fmla="*/ 148 h 290"/>
                <a:gd name="T16" fmla="*/ 585 w 1973"/>
                <a:gd name="T17" fmla="*/ 58 h 290"/>
                <a:gd name="T18" fmla="*/ 499 w 1973"/>
                <a:gd name="T19" fmla="*/ 58 h 290"/>
                <a:gd name="T20" fmla="*/ 401 w 1973"/>
                <a:gd name="T21" fmla="*/ 61 h 290"/>
                <a:gd name="T22" fmla="*/ 432 w 1973"/>
                <a:gd name="T23" fmla="*/ 232 h 290"/>
                <a:gd name="T24" fmla="*/ 1400 w 1973"/>
                <a:gd name="T25" fmla="*/ 232 h 290"/>
                <a:gd name="T26" fmla="*/ 1493 w 1973"/>
                <a:gd name="T27" fmla="*/ 183 h 290"/>
                <a:gd name="T28" fmla="*/ 1534 w 1973"/>
                <a:gd name="T29" fmla="*/ 229 h 290"/>
                <a:gd name="T30" fmla="*/ 1384 w 1973"/>
                <a:gd name="T31" fmla="*/ 222 h 290"/>
                <a:gd name="T32" fmla="*/ 1487 w 1973"/>
                <a:gd name="T33" fmla="*/ 165 h 290"/>
                <a:gd name="T34" fmla="*/ 911 w 1973"/>
                <a:gd name="T35" fmla="*/ 50 h 290"/>
                <a:gd name="T36" fmla="*/ 881 w 1973"/>
                <a:gd name="T37" fmla="*/ 113 h 290"/>
                <a:gd name="T38" fmla="*/ 860 w 1973"/>
                <a:gd name="T39" fmla="*/ 234 h 290"/>
                <a:gd name="T40" fmla="*/ 817 w 1973"/>
                <a:gd name="T41" fmla="*/ 168 h 290"/>
                <a:gd name="T42" fmla="*/ 1067 w 1973"/>
                <a:gd name="T43" fmla="*/ 111 h 290"/>
                <a:gd name="T44" fmla="*/ 1153 w 1973"/>
                <a:gd name="T45" fmla="*/ 139 h 290"/>
                <a:gd name="T46" fmla="*/ 1204 w 1973"/>
                <a:gd name="T47" fmla="*/ 229 h 290"/>
                <a:gd name="T48" fmla="*/ 1194 w 1973"/>
                <a:gd name="T49" fmla="*/ 205 h 290"/>
                <a:gd name="T50" fmla="*/ 1145 w 1973"/>
                <a:gd name="T51" fmla="*/ 111 h 290"/>
                <a:gd name="T52" fmla="*/ 1085 w 1973"/>
                <a:gd name="T53" fmla="*/ 107 h 290"/>
                <a:gd name="T54" fmla="*/ 1889 w 1973"/>
                <a:gd name="T55" fmla="*/ 175 h 290"/>
                <a:gd name="T56" fmla="*/ 1925 w 1973"/>
                <a:gd name="T57" fmla="*/ 105 h 290"/>
                <a:gd name="T58" fmla="*/ 1964 w 1973"/>
                <a:gd name="T59" fmla="*/ 222 h 290"/>
                <a:gd name="T60" fmla="*/ 1952 w 1973"/>
                <a:gd name="T61" fmla="*/ 158 h 290"/>
                <a:gd name="T62" fmla="*/ 1054 w 1973"/>
                <a:gd name="T63" fmla="*/ 197 h 290"/>
                <a:gd name="T64" fmla="*/ 1011 w 1973"/>
                <a:gd name="T65" fmla="*/ 123 h 290"/>
                <a:gd name="T66" fmla="*/ 958 w 1973"/>
                <a:gd name="T67" fmla="*/ 182 h 290"/>
                <a:gd name="T68" fmla="*/ 670 w 1973"/>
                <a:gd name="T69" fmla="*/ 110 h 290"/>
                <a:gd name="T70" fmla="*/ 690 w 1973"/>
                <a:gd name="T71" fmla="*/ 163 h 290"/>
                <a:gd name="T72" fmla="*/ 756 w 1973"/>
                <a:gd name="T73" fmla="*/ 232 h 290"/>
                <a:gd name="T74" fmla="*/ 746 w 1973"/>
                <a:gd name="T75" fmla="*/ 106 h 290"/>
                <a:gd name="T76" fmla="*/ 1746 w 1973"/>
                <a:gd name="T77" fmla="*/ 232 h 290"/>
                <a:gd name="T78" fmla="*/ 1744 w 1973"/>
                <a:gd name="T79" fmla="*/ 111 h 290"/>
                <a:gd name="T80" fmla="*/ 1680 w 1973"/>
                <a:gd name="T81" fmla="*/ 109 h 290"/>
                <a:gd name="T82" fmla="*/ 1707 w 1973"/>
                <a:gd name="T83" fmla="*/ 235 h 290"/>
                <a:gd name="T84" fmla="*/ 1545 w 1973"/>
                <a:gd name="T85" fmla="*/ 232 h 290"/>
                <a:gd name="T86" fmla="*/ 1571 w 1973"/>
                <a:gd name="T87" fmla="*/ 215 h 290"/>
                <a:gd name="T88" fmla="*/ 1548 w 1973"/>
                <a:gd name="T89" fmla="*/ 109 h 290"/>
                <a:gd name="T90" fmla="*/ 1319 w 1973"/>
                <a:gd name="T91" fmla="*/ 114 h 290"/>
                <a:gd name="T92" fmla="*/ 1304 w 1973"/>
                <a:gd name="T93" fmla="*/ 204 h 290"/>
                <a:gd name="T94" fmla="*/ 1255 w 1973"/>
                <a:gd name="T95" fmla="*/ 231 h 290"/>
                <a:gd name="T96" fmla="*/ 1269 w 1973"/>
                <a:gd name="T97" fmla="*/ 137 h 290"/>
                <a:gd name="T98" fmla="*/ 1816 w 1973"/>
                <a:gd name="T99" fmla="*/ 110 h 290"/>
                <a:gd name="T100" fmla="*/ 1815 w 1973"/>
                <a:gd name="T101" fmla="*/ 232 h 290"/>
                <a:gd name="T102" fmla="*/ 1861 w 1973"/>
                <a:gd name="T103" fmla="*/ 127 h 290"/>
                <a:gd name="T104" fmla="*/ 620 w 1973"/>
                <a:gd name="T105" fmla="*/ 229 h 290"/>
                <a:gd name="T106" fmla="*/ 622 w 1973"/>
                <a:gd name="T107" fmla="*/ 107 h 290"/>
                <a:gd name="T108" fmla="*/ 617 w 1973"/>
                <a:gd name="T109" fmla="*/ 6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73" h="290">
                  <a:moveTo>
                    <a:pt x="291" y="0"/>
                  </a:moveTo>
                  <a:cubicBezTo>
                    <a:pt x="291" y="3"/>
                    <a:pt x="291" y="6"/>
                    <a:pt x="291" y="10"/>
                  </a:cubicBezTo>
                  <a:cubicBezTo>
                    <a:pt x="291" y="53"/>
                    <a:pt x="291" y="96"/>
                    <a:pt x="290" y="139"/>
                  </a:cubicBezTo>
                  <a:cubicBezTo>
                    <a:pt x="290" y="143"/>
                    <a:pt x="291" y="143"/>
                    <a:pt x="287" y="143"/>
                  </a:cubicBezTo>
                  <a:cubicBezTo>
                    <a:pt x="235" y="143"/>
                    <a:pt x="184" y="143"/>
                    <a:pt x="133" y="143"/>
                  </a:cubicBezTo>
                  <a:cubicBezTo>
                    <a:pt x="128" y="143"/>
                    <a:pt x="129" y="143"/>
                    <a:pt x="129" y="139"/>
                  </a:cubicBezTo>
                  <a:cubicBezTo>
                    <a:pt x="129" y="101"/>
                    <a:pt x="129" y="64"/>
                    <a:pt x="129" y="26"/>
                  </a:cubicBezTo>
                  <a:cubicBezTo>
                    <a:pt x="129" y="26"/>
                    <a:pt x="129" y="25"/>
                    <a:pt x="129" y="25"/>
                  </a:cubicBezTo>
                  <a:cubicBezTo>
                    <a:pt x="129" y="22"/>
                    <a:pt x="129" y="22"/>
                    <a:pt x="131" y="22"/>
                  </a:cubicBezTo>
                  <a:cubicBezTo>
                    <a:pt x="136" y="21"/>
                    <a:pt x="142" y="20"/>
                    <a:pt x="147" y="20"/>
                  </a:cubicBezTo>
                  <a:cubicBezTo>
                    <a:pt x="161" y="18"/>
                    <a:pt x="174" y="16"/>
                    <a:pt x="187" y="14"/>
                  </a:cubicBezTo>
                  <a:cubicBezTo>
                    <a:pt x="200" y="12"/>
                    <a:pt x="213" y="11"/>
                    <a:pt x="226" y="9"/>
                  </a:cubicBezTo>
                  <a:cubicBezTo>
                    <a:pt x="239" y="7"/>
                    <a:pt x="252" y="5"/>
                    <a:pt x="266" y="3"/>
                  </a:cubicBezTo>
                  <a:cubicBezTo>
                    <a:pt x="272" y="2"/>
                    <a:pt x="279" y="1"/>
                    <a:pt x="285" y="0"/>
                  </a:cubicBezTo>
                  <a:cubicBezTo>
                    <a:pt x="286" y="0"/>
                    <a:pt x="286" y="1"/>
                    <a:pt x="287" y="0"/>
                  </a:cubicBezTo>
                  <a:cubicBezTo>
                    <a:pt x="288" y="0"/>
                    <a:pt x="289" y="0"/>
                    <a:pt x="291" y="0"/>
                  </a:cubicBezTo>
                  <a:close/>
                  <a:moveTo>
                    <a:pt x="0" y="249"/>
                  </a:moveTo>
                  <a:cubicBezTo>
                    <a:pt x="0" y="250"/>
                    <a:pt x="1" y="250"/>
                    <a:pt x="2" y="250"/>
                  </a:cubicBezTo>
                  <a:cubicBezTo>
                    <a:pt x="15" y="252"/>
                    <a:pt x="29" y="254"/>
                    <a:pt x="42" y="255"/>
                  </a:cubicBezTo>
                  <a:cubicBezTo>
                    <a:pt x="55" y="257"/>
                    <a:pt x="68" y="259"/>
                    <a:pt x="82" y="261"/>
                  </a:cubicBezTo>
                  <a:cubicBezTo>
                    <a:pt x="95" y="263"/>
                    <a:pt x="108" y="265"/>
                    <a:pt x="120" y="266"/>
                  </a:cubicBezTo>
                  <a:cubicBezTo>
                    <a:pt x="124" y="267"/>
                    <a:pt x="124" y="267"/>
                    <a:pt x="124" y="263"/>
                  </a:cubicBezTo>
                  <a:cubicBezTo>
                    <a:pt x="124" y="226"/>
                    <a:pt x="124" y="188"/>
                    <a:pt x="124" y="151"/>
                  </a:cubicBezTo>
                  <a:cubicBezTo>
                    <a:pt x="124" y="147"/>
                    <a:pt x="125" y="147"/>
                    <a:pt x="120" y="147"/>
                  </a:cubicBezTo>
                  <a:cubicBezTo>
                    <a:pt x="89" y="147"/>
                    <a:pt x="57" y="147"/>
                    <a:pt x="25" y="147"/>
                  </a:cubicBezTo>
                  <a:cubicBezTo>
                    <a:pt x="17" y="147"/>
                    <a:pt x="8" y="147"/>
                    <a:pt x="0" y="147"/>
                  </a:cubicBezTo>
                  <a:cubicBezTo>
                    <a:pt x="0" y="181"/>
                    <a:pt x="0" y="215"/>
                    <a:pt x="0" y="249"/>
                  </a:cubicBezTo>
                  <a:close/>
                  <a:moveTo>
                    <a:pt x="0" y="142"/>
                  </a:moveTo>
                  <a:cubicBezTo>
                    <a:pt x="1" y="143"/>
                    <a:pt x="2" y="143"/>
                    <a:pt x="3" y="143"/>
                  </a:cubicBezTo>
                  <a:cubicBezTo>
                    <a:pt x="42" y="143"/>
                    <a:pt x="81" y="143"/>
                    <a:pt x="120" y="143"/>
                  </a:cubicBezTo>
                  <a:cubicBezTo>
                    <a:pt x="120" y="143"/>
                    <a:pt x="121" y="143"/>
                    <a:pt x="122" y="143"/>
                  </a:cubicBezTo>
                  <a:cubicBezTo>
                    <a:pt x="124" y="143"/>
                    <a:pt x="124" y="143"/>
                    <a:pt x="124" y="140"/>
                  </a:cubicBezTo>
                  <a:cubicBezTo>
                    <a:pt x="124" y="140"/>
                    <a:pt x="124" y="140"/>
                    <a:pt x="124" y="139"/>
                  </a:cubicBezTo>
                  <a:cubicBezTo>
                    <a:pt x="124" y="102"/>
                    <a:pt x="124" y="64"/>
                    <a:pt x="124" y="26"/>
                  </a:cubicBezTo>
                  <a:cubicBezTo>
                    <a:pt x="124" y="25"/>
                    <a:pt x="124" y="24"/>
                    <a:pt x="124" y="23"/>
                  </a:cubicBezTo>
                  <a:cubicBezTo>
                    <a:pt x="123" y="23"/>
                    <a:pt x="123" y="23"/>
                    <a:pt x="122" y="23"/>
                  </a:cubicBezTo>
                  <a:cubicBezTo>
                    <a:pt x="109" y="25"/>
                    <a:pt x="95" y="27"/>
                    <a:pt x="82" y="29"/>
                  </a:cubicBezTo>
                  <a:cubicBezTo>
                    <a:pt x="69" y="31"/>
                    <a:pt x="57" y="32"/>
                    <a:pt x="44" y="34"/>
                  </a:cubicBezTo>
                  <a:cubicBezTo>
                    <a:pt x="29" y="36"/>
                    <a:pt x="14" y="38"/>
                    <a:pt x="0" y="40"/>
                  </a:cubicBezTo>
                  <a:cubicBezTo>
                    <a:pt x="0" y="74"/>
                    <a:pt x="0" y="108"/>
                    <a:pt x="0" y="142"/>
                  </a:cubicBezTo>
                  <a:close/>
                  <a:moveTo>
                    <a:pt x="290" y="289"/>
                  </a:moveTo>
                  <a:cubicBezTo>
                    <a:pt x="291" y="242"/>
                    <a:pt x="291" y="196"/>
                    <a:pt x="290" y="150"/>
                  </a:cubicBezTo>
                  <a:cubicBezTo>
                    <a:pt x="290" y="147"/>
                    <a:pt x="290" y="147"/>
                    <a:pt x="288" y="147"/>
                  </a:cubicBezTo>
                  <a:cubicBezTo>
                    <a:pt x="236" y="147"/>
                    <a:pt x="184" y="147"/>
                    <a:pt x="132" y="147"/>
                  </a:cubicBezTo>
                  <a:cubicBezTo>
                    <a:pt x="129" y="147"/>
                    <a:pt x="129" y="147"/>
                    <a:pt x="129" y="150"/>
                  </a:cubicBezTo>
                  <a:cubicBezTo>
                    <a:pt x="129" y="188"/>
                    <a:pt x="129" y="227"/>
                    <a:pt x="129" y="265"/>
                  </a:cubicBezTo>
                  <a:cubicBezTo>
                    <a:pt x="129" y="268"/>
                    <a:pt x="129" y="268"/>
                    <a:pt x="131" y="268"/>
                  </a:cubicBezTo>
                  <a:cubicBezTo>
                    <a:pt x="139" y="269"/>
                    <a:pt x="148" y="270"/>
                    <a:pt x="156" y="271"/>
                  </a:cubicBezTo>
                  <a:cubicBezTo>
                    <a:pt x="169" y="273"/>
                    <a:pt x="182" y="275"/>
                    <a:pt x="194" y="277"/>
                  </a:cubicBezTo>
                  <a:cubicBezTo>
                    <a:pt x="208" y="279"/>
                    <a:pt x="221" y="280"/>
                    <a:pt x="234" y="282"/>
                  </a:cubicBezTo>
                  <a:cubicBezTo>
                    <a:pt x="247" y="284"/>
                    <a:pt x="260" y="286"/>
                    <a:pt x="274" y="288"/>
                  </a:cubicBezTo>
                  <a:cubicBezTo>
                    <a:pt x="279" y="289"/>
                    <a:pt x="285" y="289"/>
                    <a:pt x="290" y="290"/>
                  </a:cubicBezTo>
                  <a:cubicBezTo>
                    <a:pt x="290" y="289"/>
                    <a:pt x="290" y="289"/>
                    <a:pt x="290" y="289"/>
                  </a:cubicBezTo>
                  <a:close/>
                  <a:moveTo>
                    <a:pt x="492" y="95"/>
                  </a:moveTo>
                  <a:cubicBezTo>
                    <a:pt x="492" y="95"/>
                    <a:pt x="492" y="96"/>
                    <a:pt x="492" y="97"/>
                  </a:cubicBezTo>
                  <a:cubicBezTo>
                    <a:pt x="497" y="114"/>
                    <a:pt x="502" y="131"/>
                    <a:pt x="507" y="148"/>
                  </a:cubicBezTo>
                  <a:cubicBezTo>
                    <a:pt x="514" y="175"/>
                    <a:pt x="522" y="202"/>
                    <a:pt x="530" y="230"/>
                  </a:cubicBezTo>
                  <a:cubicBezTo>
                    <a:pt x="531" y="232"/>
                    <a:pt x="531" y="232"/>
                    <a:pt x="533" y="232"/>
                  </a:cubicBezTo>
                  <a:cubicBezTo>
                    <a:pt x="539" y="232"/>
                    <a:pt x="546" y="232"/>
                    <a:pt x="552" y="232"/>
                  </a:cubicBezTo>
                  <a:cubicBezTo>
                    <a:pt x="555" y="232"/>
                    <a:pt x="555" y="232"/>
                    <a:pt x="555" y="229"/>
                  </a:cubicBezTo>
                  <a:cubicBezTo>
                    <a:pt x="571" y="173"/>
                    <a:pt x="587" y="117"/>
                    <a:pt x="603" y="61"/>
                  </a:cubicBezTo>
                  <a:cubicBezTo>
                    <a:pt x="603" y="60"/>
                    <a:pt x="604" y="59"/>
                    <a:pt x="603" y="58"/>
                  </a:cubicBezTo>
                  <a:cubicBezTo>
                    <a:pt x="597" y="58"/>
                    <a:pt x="591" y="58"/>
                    <a:pt x="585" y="58"/>
                  </a:cubicBezTo>
                  <a:cubicBezTo>
                    <a:pt x="582" y="58"/>
                    <a:pt x="582" y="58"/>
                    <a:pt x="581" y="61"/>
                  </a:cubicBezTo>
                  <a:cubicBezTo>
                    <a:pt x="569" y="107"/>
                    <a:pt x="556" y="153"/>
                    <a:pt x="544" y="199"/>
                  </a:cubicBezTo>
                  <a:cubicBezTo>
                    <a:pt x="544" y="201"/>
                    <a:pt x="544" y="202"/>
                    <a:pt x="542" y="203"/>
                  </a:cubicBezTo>
                  <a:cubicBezTo>
                    <a:pt x="542" y="203"/>
                    <a:pt x="542" y="202"/>
                    <a:pt x="542" y="201"/>
                  </a:cubicBezTo>
                  <a:cubicBezTo>
                    <a:pt x="532" y="165"/>
                    <a:pt x="522" y="130"/>
                    <a:pt x="512" y="94"/>
                  </a:cubicBezTo>
                  <a:cubicBezTo>
                    <a:pt x="509" y="83"/>
                    <a:pt x="506" y="72"/>
                    <a:pt x="503" y="61"/>
                  </a:cubicBezTo>
                  <a:cubicBezTo>
                    <a:pt x="503" y="58"/>
                    <a:pt x="503" y="58"/>
                    <a:pt x="499" y="58"/>
                  </a:cubicBezTo>
                  <a:cubicBezTo>
                    <a:pt x="495" y="58"/>
                    <a:pt x="491" y="58"/>
                    <a:pt x="487" y="58"/>
                  </a:cubicBezTo>
                  <a:cubicBezTo>
                    <a:pt x="483" y="58"/>
                    <a:pt x="483" y="58"/>
                    <a:pt x="482" y="62"/>
                  </a:cubicBezTo>
                  <a:cubicBezTo>
                    <a:pt x="468" y="108"/>
                    <a:pt x="455" y="154"/>
                    <a:pt x="442" y="200"/>
                  </a:cubicBezTo>
                  <a:cubicBezTo>
                    <a:pt x="441" y="201"/>
                    <a:pt x="441" y="202"/>
                    <a:pt x="441" y="203"/>
                  </a:cubicBezTo>
                  <a:cubicBezTo>
                    <a:pt x="440" y="202"/>
                    <a:pt x="440" y="201"/>
                    <a:pt x="440" y="201"/>
                  </a:cubicBezTo>
                  <a:cubicBezTo>
                    <a:pt x="432" y="174"/>
                    <a:pt x="425" y="148"/>
                    <a:pt x="418" y="122"/>
                  </a:cubicBezTo>
                  <a:cubicBezTo>
                    <a:pt x="412" y="101"/>
                    <a:pt x="406" y="81"/>
                    <a:pt x="401" y="61"/>
                  </a:cubicBezTo>
                  <a:cubicBezTo>
                    <a:pt x="400" y="58"/>
                    <a:pt x="400" y="58"/>
                    <a:pt x="397" y="58"/>
                  </a:cubicBezTo>
                  <a:cubicBezTo>
                    <a:pt x="391" y="58"/>
                    <a:pt x="386" y="58"/>
                    <a:pt x="380" y="58"/>
                  </a:cubicBezTo>
                  <a:cubicBezTo>
                    <a:pt x="379" y="58"/>
                    <a:pt x="378" y="57"/>
                    <a:pt x="378" y="58"/>
                  </a:cubicBezTo>
                  <a:cubicBezTo>
                    <a:pt x="378" y="59"/>
                    <a:pt x="378" y="60"/>
                    <a:pt x="378" y="61"/>
                  </a:cubicBezTo>
                  <a:cubicBezTo>
                    <a:pt x="388" y="94"/>
                    <a:pt x="398" y="128"/>
                    <a:pt x="408" y="161"/>
                  </a:cubicBezTo>
                  <a:cubicBezTo>
                    <a:pt x="414" y="184"/>
                    <a:pt x="421" y="206"/>
                    <a:pt x="427" y="229"/>
                  </a:cubicBezTo>
                  <a:cubicBezTo>
                    <a:pt x="428" y="232"/>
                    <a:pt x="428" y="232"/>
                    <a:pt x="432" y="232"/>
                  </a:cubicBezTo>
                  <a:cubicBezTo>
                    <a:pt x="437" y="232"/>
                    <a:pt x="443" y="232"/>
                    <a:pt x="449" y="232"/>
                  </a:cubicBezTo>
                  <a:cubicBezTo>
                    <a:pt x="452" y="232"/>
                    <a:pt x="452" y="232"/>
                    <a:pt x="453" y="229"/>
                  </a:cubicBezTo>
                  <a:cubicBezTo>
                    <a:pt x="465" y="186"/>
                    <a:pt x="477" y="143"/>
                    <a:pt x="489" y="100"/>
                  </a:cubicBezTo>
                  <a:cubicBezTo>
                    <a:pt x="490" y="99"/>
                    <a:pt x="491" y="97"/>
                    <a:pt x="491" y="95"/>
                  </a:cubicBezTo>
                  <a:cubicBezTo>
                    <a:pt x="491" y="95"/>
                    <a:pt x="491" y="95"/>
                    <a:pt x="492" y="95"/>
                  </a:cubicBezTo>
                  <a:close/>
                  <a:moveTo>
                    <a:pt x="1382" y="232"/>
                  </a:moveTo>
                  <a:cubicBezTo>
                    <a:pt x="1388" y="232"/>
                    <a:pt x="1394" y="232"/>
                    <a:pt x="1400" y="232"/>
                  </a:cubicBezTo>
                  <a:cubicBezTo>
                    <a:pt x="1402" y="232"/>
                    <a:pt x="1403" y="231"/>
                    <a:pt x="1403" y="230"/>
                  </a:cubicBezTo>
                  <a:cubicBezTo>
                    <a:pt x="1407" y="220"/>
                    <a:pt x="1410" y="211"/>
                    <a:pt x="1413" y="202"/>
                  </a:cubicBezTo>
                  <a:cubicBezTo>
                    <a:pt x="1415" y="196"/>
                    <a:pt x="1417" y="191"/>
                    <a:pt x="1419" y="186"/>
                  </a:cubicBezTo>
                  <a:cubicBezTo>
                    <a:pt x="1420" y="184"/>
                    <a:pt x="1420" y="183"/>
                    <a:pt x="1422" y="183"/>
                  </a:cubicBezTo>
                  <a:cubicBezTo>
                    <a:pt x="1423" y="184"/>
                    <a:pt x="1423" y="183"/>
                    <a:pt x="1423" y="183"/>
                  </a:cubicBezTo>
                  <a:cubicBezTo>
                    <a:pt x="1446" y="183"/>
                    <a:pt x="1468" y="183"/>
                    <a:pt x="1491" y="183"/>
                  </a:cubicBezTo>
                  <a:cubicBezTo>
                    <a:pt x="1491" y="183"/>
                    <a:pt x="1492" y="183"/>
                    <a:pt x="1493" y="183"/>
                  </a:cubicBezTo>
                  <a:cubicBezTo>
                    <a:pt x="1493" y="183"/>
                    <a:pt x="1494" y="184"/>
                    <a:pt x="1494" y="185"/>
                  </a:cubicBezTo>
                  <a:cubicBezTo>
                    <a:pt x="1495" y="185"/>
                    <a:pt x="1495" y="186"/>
                    <a:pt x="1495" y="187"/>
                  </a:cubicBezTo>
                  <a:cubicBezTo>
                    <a:pt x="1501" y="201"/>
                    <a:pt x="1506" y="216"/>
                    <a:pt x="1511" y="230"/>
                  </a:cubicBezTo>
                  <a:cubicBezTo>
                    <a:pt x="1512" y="231"/>
                    <a:pt x="1513" y="232"/>
                    <a:pt x="1514" y="232"/>
                  </a:cubicBezTo>
                  <a:cubicBezTo>
                    <a:pt x="1521" y="232"/>
                    <a:pt x="1527" y="232"/>
                    <a:pt x="1533" y="232"/>
                  </a:cubicBezTo>
                  <a:cubicBezTo>
                    <a:pt x="1533" y="232"/>
                    <a:pt x="1534" y="232"/>
                    <a:pt x="1535" y="231"/>
                  </a:cubicBezTo>
                  <a:cubicBezTo>
                    <a:pt x="1534" y="231"/>
                    <a:pt x="1534" y="230"/>
                    <a:pt x="1534" y="229"/>
                  </a:cubicBezTo>
                  <a:cubicBezTo>
                    <a:pt x="1515" y="180"/>
                    <a:pt x="1496" y="132"/>
                    <a:pt x="1478" y="83"/>
                  </a:cubicBezTo>
                  <a:cubicBezTo>
                    <a:pt x="1475" y="76"/>
                    <a:pt x="1472" y="68"/>
                    <a:pt x="1469" y="60"/>
                  </a:cubicBezTo>
                  <a:cubicBezTo>
                    <a:pt x="1468" y="59"/>
                    <a:pt x="1468" y="58"/>
                    <a:pt x="1466" y="58"/>
                  </a:cubicBezTo>
                  <a:cubicBezTo>
                    <a:pt x="1460" y="58"/>
                    <a:pt x="1454" y="58"/>
                    <a:pt x="1448" y="58"/>
                  </a:cubicBezTo>
                  <a:cubicBezTo>
                    <a:pt x="1447" y="58"/>
                    <a:pt x="1446" y="58"/>
                    <a:pt x="1446" y="59"/>
                  </a:cubicBezTo>
                  <a:cubicBezTo>
                    <a:pt x="1446" y="60"/>
                    <a:pt x="1445" y="60"/>
                    <a:pt x="1445" y="61"/>
                  </a:cubicBezTo>
                  <a:cubicBezTo>
                    <a:pt x="1425" y="115"/>
                    <a:pt x="1404" y="168"/>
                    <a:pt x="1384" y="222"/>
                  </a:cubicBezTo>
                  <a:cubicBezTo>
                    <a:pt x="1382" y="225"/>
                    <a:pt x="1381" y="228"/>
                    <a:pt x="1380" y="232"/>
                  </a:cubicBezTo>
                  <a:cubicBezTo>
                    <a:pt x="1381" y="232"/>
                    <a:pt x="1381" y="232"/>
                    <a:pt x="1382" y="232"/>
                  </a:cubicBezTo>
                  <a:close/>
                  <a:moveTo>
                    <a:pt x="1487" y="165"/>
                  </a:moveTo>
                  <a:cubicBezTo>
                    <a:pt x="1467" y="165"/>
                    <a:pt x="1447" y="165"/>
                    <a:pt x="1427" y="165"/>
                  </a:cubicBezTo>
                  <a:cubicBezTo>
                    <a:pt x="1437" y="138"/>
                    <a:pt x="1446" y="111"/>
                    <a:pt x="1456" y="84"/>
                  </a:cubicBezTo>
                  <a:cubicBezTo>
                    <a:pt x="1457" y="84"/>
                    <a:pt x="1457" y="84"/>
                    <a:pt x="1457" y="84"/>
                  </a:cubicBezTo>
                  <a:cubicBezTo>
                    <a:pt x="1467" y="111"/>
                    <a:pt x="1477" y="138"/>
                    <a:pt x="1487" y="165"/>
                  </a:cubicBezTo>
                  <a:close/>
                  <a:moveTo>
                    <a:pt x="891" y="215"/>
                  </a:moveTo>
                  <a:cubicBezTo>
                    <a:pt x="891" y="220"/>
                    <a:pt x="891" y="225"/>
                    <a:pt x="891" y="230"/>
                  </a:cubicBezTo>
                  <a:cubicBezTo>
                    <a:pt x="891" y="232"/>
                    <a:pt x="891" y="232"/>
                    <a:pt x="893" y="232"/>
                  </a:cubicBezTo>
                  <a:cubicBezTo>
                    <a:pt x="898" y="232"/>
                    <a:pt x="902" y="232"/>
                    <a:pt x="907" y="232"/>
                  </a:cubicBezTo>
                  <a:cubicBezTo>
                    <a:pt x="912" y="232"/>
                    <a:pt x="911" y="233"/>
                    <a:pt x="911" y="228"/>
                  </a:cubicBezTo>
                  <a:cubicBezTo>
                    <a:pt x="911" y="169"/>
                    <a:pt x="911" y="110"/>
                    <a:pt x="911" y="52"/>
                  </a:cubicBezTo>
                  <a:cubicBezTo>
                    <a:pt x="911" y="51"/>
                    <a:pt x="911" y="50"/>
                    <a:pt x="911" y="50"/>
                  </a:cubicBezTo>
                  <a:cubicBezTo>
                    <a:pt x="911" y="48"/>
                    <a:pt x="910" y="48"/>
                    <a:pt x="909" y="48"/>
                  </a:cubicBezTo>
                  <a:cubicBezTo>
                    <a:pt x="904" y="48"/>
                    <a:pt x="900" y="48"/>
                    <a:pt x="895" y="48"/>
                  </a:cubicBezTo>
                  <a:cubicBezTo>
                    <a:pt x="890" y="48"/>
                    <a:pt x="891" y="47"/>
                    <a:pt x="891" y="52"/>
                  </a:cubicBezTo>
                  <a:cubicBezTo>
                    <a:pt x="891" y="75"/>
                    <a:pt x="891" y="98"/>
                    <a:pt x="891" y="121"/>
                  </a:cubicBezTo>
                  <a:cubicBezTo>
                    <a:pt x="891" y="122"/>
                    <a:pt x="891" y="123"/>
                    <a:pt x="890" y="124"/>
                  </a:cubicBezTo>
                  <a:cubicBezTo>
                    <a:pt x="889" y="122"/>
                    <a:pt x="888" y="120"/>
                    <a:pt x="886" y="118"/>
                  </a:cubicBezTo>
                  <a:cubicBezTo>
                    <a:pt x="885" y="117"/>
                    <a:pt x="883" y="115"/>
                    <a:pt x="881" y="113"/>
                  </a:cubicBezTo>
                  <a:cubicBezTo>
                    <a:pt x="874" y="107"/>
                    <a:pt x="865" y="105"/>
                    <a:pt x="856" y="105"/>
                  </a:cubicBezTo>
                  <a:cubicBezTo>
                    <a:pt x="840" y="104"/>
                    <a:pt x="825" y="109"/>
                    <a:pt x="814" y="121"/>
                  </a:cubicBezTo>
                  <a:cubicBezTo>
                    <a:pt x="807" y="128"/>
                    <a:pt x="803" y="136"/>
                    <a:pt x="800" y="146"/>
                  </a:cubicBezTo>
                  <a:cubicBezTo>
                    <a:pt x="796" y="158"/>
                    <a:pt x="795" y="171"/>
                    <a:pt x="797" y="183"/>
                  </a:cubicBezTo>
                  <a:cubicBezTo>
                    <a:pt x="798" y="193"/>
                    <a:pt x="800" y="203"/>
                    <a:pt x="805" y="211"/>
                  </a:cubicBezTo>
                  <a:cubicBezTo>
                    <a:pt x="812" y="223"/>
                    <a:pt x="821" y="230"/>
                    <a:pt x="834" y="234"/>
                  </a:cubicBezTo>
                  <a:cubicBezTo>
                    <a:pt x="843" y="236"/>
                    <a:pt x="851" y="236"/>
                    <a:pt x="860" y="234"/>
                  </a:cubicBezTo>
                  <a:cubicBezTo>
                    <a:pt x="870" y="232"/>
                    <a:pt x="879" y="226"/>
                    <a:pt x="886" y="218"/>
                  </a:cubicBezTo>
                  <a:cubicBezTo>
                    <a:pt x="887" y="216"/>
                    <a:pt x="889" y="214"/>
                    <a:pt x="891" y="211"/>
                  </a:cubicBezTo>
                  <a:cubicBezTo>
                    <a:pt x="891" y="213"/>
                    <a:pt x="891" y="214"/>
                    <a:pt x="891" y="215"/>
                  </a:cubicBezTo>
                  <a:close/>
                  <a:moveTo>
                    <a:pt x="890" y="186"/>
                  </a:moveTo>
                  <a:cubicBezTo>
                    <a:pt x="887" y="200"/>
                    <a:pt x="880" y="210"/>
                    <a:pt x="867" y="215"/>
                  </a:cubicBezTo>
                  <a:cubicBezTo>
                    <a:pt x="853" y="221"/>
                    <a:pt x="831" y="219"/>
                    <a:pt x="822" y="197"/>
                  </a:cubicBezTo>
                  <a:cubicBezTo>
                    <a:pt x="817" y="188"/>
                    <a:pt x="816" y="178"/>
                    <a:pt x="817" y="168"/>
                  </a:cubicBezTo>
                  <a:cubicBezTo>
                    <a:pt x="817" y="161"/>
                    <a:pt x="818" y="154"/>
                    <a:pt x="820" y="147"/>
                  </a:cubicBezTo>
                  <a:cubicBezTo>
                    <a:pt x="824" y="137"/>
                    <a:pt x="830" y="129"/>
                    <a:pt x="840" y="125"/>
                  </a:cubicBezTo>
                  <a:cubicBezTo>
                    <a:pt x="861" y="116"/>
                    <a:pt x="882" y="126"/>
                    <a:pt x="889" y="145"/>
                  </a:cubicBezTo>
                  <a:cubicBezTo>
                    <a:pt x="890" y="149"/>
                    <a:pt x="891" y="153"/>
                    <a:pt x="891" y="157"/>
                  </a:cubicBezTo>
                  <a:cubicBezTo>
                    <a:pt x="891" y="161"/>
                    <a:pt x="891" y="164"/>
                    <a:pt x="891" y="168"/>
                  </a:cubicBezTo>
                  <a:cubicBezTo>
                    <a:pt x="891" y="174"/>
                    <a:pt x="891" y="180"/>
                    <a:pt x="890" y="186"/>
                  </a:cubicBezTo>
                  <a:close/>
                  <a:moveTo>
                    <a:pt x="1067" y="111"/>
                  </a:moveTo>
                  <a:cubicBezTo>
                    <a:pt x="1076" y="142"/>
                    <a:pt x="1086" y="174"/>
                    <a:pt x="1096" y="206"/>
                  </a:cubicBezTo>
                  <a:cubicBezTo>
                    <a:pt x="1098" y="214"/>
                    <a:pt x="1100" y="222"/>
                    <a:pt x="1103" y="230"/>
                  </a:cubicBezTo>
                  <a:cubicBezTo>
                    <a:pt x="1103" y="231"/>
                    <a:pt x="1103" y="232"/>
                    <a:pt x="1105" y="232"/>
                  </a:cubicBezTo>
                  <a:cubicBezTo>
                    <a:pt x="1111" y="232"/>
                    <a:pt x="1116" y="232"/>
                    <a:pt x="1122" y="232"/>
                  </a:cubicBezTo>
                  <a:cubicBezTo>
                    <a:pt x="1123" y="232"/>
                    <a:pt x="1124" y="232"/>
                    <a:pt x="1124" y="231"/>
                  </a:cubicBezTo>
                  <a:cubicBezTo>
                    <a:pt x="1124" y="230"/>
                    <a:pt x="1125" y="229"/>
                    <a:pt x="1125" y="228"/>
                  </a:cubicBezTo>
                  <a:cubicBezTo>
                    <a:pt x="1134" y="198"/>
                    <a:pt x="1143" y="168"/>
                    <a:pt x="1153" y="139"/>
                  </a:cubicBezTo>
                  <a:cubicBezTo>
                    <a:pt x="1153" y="138"/>
                    <a:pt x="1153" y="137"/>
                    <a:pt x="1154" y="136"/>
                  </a:cubicBezTo>
                  <a:cubicBezTo>
                    <a:pt x="1154" y="137"/>
                    <a:pt x="1155" y="137"/>
                    <a:pt x="1155" y="138"/>
                  </a:cubicBezTo>
                  <a:cubicBezTo>
                    <a:pt x="1159" y="153"/>
                    <a:pt x="1164" y="169"/>
                    <a:pt x="1168" y="184"/>
                  </a:cubicBezTo>
                  <a:cubicBezTo>
                    <a:pt x="1173" y="199"/>
                    <a:pt x="1177" y="214"/>
                    <a:pt x="1181" y="230"/>
                  </a:cubicBezTo>
                  <a:cubicBezTo>
                    <a:pt x="1182" y="232"/>
                    <a:pt x="1182" y="232"/>
                    <a:pt x="1184" y="232"/>
                  </a:cubicBezTo>
                  <a:cubicBezTo>
                    <a:pt x="1190" y="232"/>
                    <a:pt x="1195" y="232"/>
                    <a:pt x="1200" y="232"/>
                  </a:cubicBezTo>
                  <a:cubicBezTo>
                    <a:pt x="1203" y="232"/>
                    <a:pt x="1203" y="233"/>
                    <a:pt x="1204" y="229"/>
                  </a:cubicBezTo>
                  <a:cubicBezTo>
                    <a:pt x="1215" y="190"/>
                    <a:pt x="1227" y="151"/>
                    <a:pt x="1239" y="111"/>
                  </a:cubicBezTo>
                  <a:cubicBezTo>
                    <a:pt x="1239" y="110"/>
                    <a:pt x="1240" y="109"/>
                    <a:pt x="1240" y="108"/>
                  </a:cubicBezTo>
                  <a:cubicBezTo>
                    <a:pt x="1239" y="107"/>
                    <a:pt x="1239" y="107"/>
                    <a:pt x="1238" y="107"/>
                  </a:cubicBezTo>
                  <a:cubicBezTo>
                    <a:pt x="1233" y="107"/>
                    <a:pt x="1228" y="108"/>
                    <a:pt x="1223" y="107"/>
                  </a:cubicBezTo>
                  <a:cubicBezTo>
                    <a:pt x="1221" y="107"/>
                    <a:pt x="1220" y="108"/>
                    <a:pt x="1220" y="110"/>
                  </a:cubicBezTo>
                  <a:cubicBezTo>
                    <a:pt x="1217" y="122"/>
                    <a:pt x="1213" y="133"/>
                    <a:pt x="1210" y="145"/>
                  </a:cubicBezTo>
                  <a:cubicBezTo>
                    <a:pt x="1205" y="165"/>
                    <a:pt x="1199" y="185"/>
                    <a:pt x="1194" y="205"/>
                  </a:cubicBezTo>
                  <a:cubicBezTo>
                    <a:pt x="1194" y="206"/>
                    <a:pt x="1194" y="207"/>
                    <a:pt x="1192" y="208"/>
                  </a:cubicBezTo>
                  <a:cubicBezTo>
                    <a:pt x="1192" y="207"/>
                    <a:pt x="1192" y="206"/>
                    <a:pt x="1191" y="205"/>
                  </a:cubicBezTo>
                  <a:cubicBezTo>
                    <a:pt x="1187" y="189"/>
                    <a:pt x="1182" y="172"/>
                    <a:pt x="1178" y="156"/>
                  </a:cubicBezTo>
                  <a:cubicBezTo>
                    <a:pt x="1174" y="140"/>
                    <a:pt x="1169" y="125"/>
                    <a:pt x="1165" y="110"/>
                  </a:cubicBezTo>
                  <a:cubicBezTo>
                    <a:pt x="1164" y="108"/>
                    <a:pt x="1164" y="107"/>
                    <a:pt x="1162" y="107"/>
                  </a:cubicBezTo>
                  <a:cubicBezTo>
                    <a:pt x="1158" y="107"/>
                    <a:pt x="1153" y="107"/>
                    <a:pt x="1149" y="107"/>
                  </a:cubicBezTo>
                  <a:cubicBezTo>
                    <a:pt x="1146" y="108"/>
                    <a:pt x="1146" y="107"/>
                    <a:pt x="1145" y="111"/>
                  </a:cubicBezTo>
                  <a:cubicBezTo>
                    <a:pt x="1145" y="111"/>
                    <a:pt x="1145" y="111"/>
                    <a:pt x="1145" y="111"/>
                  </a:cubicBezTo>
                  <a:cubicBezTo>
                    <a:pt x="1135" y="143"/>
                    <a:pt x="1126" y="174"/>
                    <a:pt x="1116" y="205"/>
                  </a:cubicBezTo>
                  <a:cubicBezTo>
                    <a:pt x="1116" y="206"/>
                    <a:pt x="1116" y="207"/>
                    <a:pt x="1115" y="208"/>
                  </a:cubicBezTo>
                  <a:cubicBezTo>
                    <a:pt x="1114" y="207"/>
                    <a:pt x="1114" y="206"/>
                    <a:pt x="1114" y="205"/>
                  </a:cubicBezTo>
                  <a:cubicBezTo>
                    <a:pt x="1108" y="183"/>
                    <a:pt x="1102" y="162"/>
                    <a:pt x="1096" y="140"/>
                  </a:cubicBezTo>
                  <a:cubicBezTo>
                    <a:pt x="1093" y="130"/>
                    <a:pt x="1090" y="120"/>
                    <a:pt x="1088" y="110"/>
                  </a:cubicBezTo>
                  <a:cubicBezTo>
                    <a:pt x="1087" y="108"/>
                    <a:pt x="1087" y="107"/>
                    <a:pt x="1085" y="107"/>
                  </a:cubicBezTo>
                  <a:cubicBezTo>
                    <a:pt x="1079" y="108"/>
                    <a:pt x="1073" y="107"/>
                    <a:pt x="1066" y="107"/>
                  </a:cubicBezTo>
                  <a:cubicBezTo>
                    <a:pt x="1066" y="109"/>
                    <a:pt x="1067" y="110"/>
                    <a:pt x="1067" y="111"/>
                  </a:cubicBezTo>
                  <a:close/>
                  <a:moveTo>
                    <a:pt x="1962" y="206"/>
                  </a:moveTo>
                  <a:cubicBezTo>
                    <a:pt x="1949" y="215"/>
                    <a:pt x="1935" y="219"/>
                    <a:pt x="1920" y="218"/>
                  </a:cubicBezTo>
                  <a:cubicBezTo>
                    <a:pt x="1905" y="216"/>
                    <a:pt x="1894" y="209"/>
                    <a:pt x="1888" y="195"/>
                  </a:cubicBezTo>
                  <a:cubicBezTo>
                    <a:pt x="1886" y="189"/>
                    <a:pt x="1886" y="184"/>
                    <a:pt x="1885" y="179"/>
                  </a:cubicBezTo>
                  <a:cubicBezTo>
                    <a:pt x="1885" y="174"/>
                    <a:pt x="1885" y="175"/>
                    <a:pt x="1889" y="175"/>
                  </a:cubicBezTo>
                  <a:cubicBezTo>
                    <a:pt x="1915" y="175"/>
                    <a:pt x="1942" y="175"/>
                    <a:pt x="1968" y="175"/>
                  </a:cubicBezTo>
                  <a:cubicBezTo>
                    <a:pt x="1969" y="175"/>
                    <a:pt x="1969" y="175"/>
                    <a:pt x="1970" y="175"/>
                  </a:cubicBezTo>
                  <a:cubicBezTo>
                    <a:pt x="1973" y="175"/>
                    <a:pt x="1973" y="175"/>
                    <a:pt x="1973" y="172"/>
                  </a:cubicBezTo>
                  <a:cubicBezTo>
                    <a:pt x="1973" y="168"/>
                    <a:pt x="1973" y="164"/>
                    <a:pt x="1973" y="160"/>
                  </a:cubicBezTo>
                  <a:cubicBezTo>
                    <a:pt x="1973" y="153"/>
                    <a:pt x="1972" y="146"/>
                    <a:pt x="1969" y="139"/>
                  </a:cubicBezTo>
                  <a:cubicBezTo>
                    <a:pt x="1964" y="123"/>
                    <a:pt x="1954" y="111"/>
                    <a:pt x="1937" y="106"/>
                  </a:cubicBezTo>
                  <a:cubicBezTo>
                    <a:pt x="1933" y="105"/>
                    <a:pt x="1929" y="105"/>
                    <a:pt x="1925" y="105"/>
                  </a:cubicBezTo>
                  <a:cubicBezTo>
                    <a:pt x="1906" y="104"/>
                    <a:pt x="1890" y="111"/>
                    <a:pt x="1878" y="126"/>
                  </a:cubicBezTo>
                  <a:cubicBezTo>
                    <a:pt x="1870" y="137"/>
                    <a:pt x="1866" y="149"/>
                    <a:pt x="1865" y="163"/>
                  </a:cubicBezTo>
                  <a:cubicBezTo>
                    <a:pt x="1864" y="176"/>
                    <a:pt x="1865" y="189"/>
                    <a:pt x="1870" y="202"/>
                  </a:cubicBezTo>
                  <a:cubicBezTo>
                    <a:pt x="1877" y="219"/>
                    <a:pt x="1889" y="231"/>
                    <a:pt x="1908" y="234"/>
                  </a:cubicBezTo>
                  <a:cubicBezTo>
                    <a:pt x="1920" y="236"/>
                    <a:pt x="1931" y="235"/>
                    <a:pt x="1943" y="233"/>
                  </a:cubicBezTo>
                  <a:cubicBezTo>
                    <a:pt x="1949" y="231"/>
                    <a:pt x="1956" y="229"/>
                    <a:pt x="1962" y="225"/>
                  </a:cubicBezTo>
                  <a:cubicBezTo>
                    <a:pt x="1963" y="224"/>
                    <a:pt x="1964" y="224"/>
                    <a:pt x="1964" y="222"/>
                  </a:cubicBezTo>
                  <a:cubicBezTo>
                    <a:pt x="1964" y="216"/>
                    <a:pt x="1964" y="211"/>
                    <a:pt x="1964" y="205"/>
                  </a:cubicBezTo>
                  <a:cubicBezTo>
                    <a:pt x="1963" y="205"/>
                    <a:pt x="1962" y="206"/>
                    <a:pt x="1962" y="206"/>
                  </a:cubicBezTo>
                  <a:close/>
                  <a:moveTo>
                    <a:pt x="1886" y="158"/>
                  </a:moveTo>
                  <a:cubicBezTo>
                    <a:pt x="1887" y="142"/>
                    <a:pt x="1898" y="126"/>
                    <a:pt x="1913" y="123"/>
                  </a:cubicBezTo>
                  <a:cubicBezTo>
                    <a:pt x="1919" y="121"/>
                    <a:pt x="1926" y="121"/>
                    <a:pt x="1932" y="123"/>
                  </a:cubicBezTo>
                  <a:cubicBezTo>
                    <a:pt x="1939" y="125"/>
                    <a:pt x="1943" y="129"/>
                    <a:pt x="1947" y="135"/>
                  </a:cubicBezTo>
                  <a:cubicBezTo>
                    <a:pt x="1951" y="142"/>
                    <a:pt x="1952" y="150"/>
                    <a:pt x="1952" y="158"/>
                  </a:cubicBezTo>
                  <a:cubicBezTo>
                    <a:pt x="1930" y="158"/>
                    <a:pt x="1908" y="158"/>
                    <a:pt x="1886" y="158"/>
                  </a:cubicBezTo>
                  <a:close/>
                  <a:moveTo>
                    <a:pt x="986" y="106"/>
                  </a:moveTo>
                  <a:cubicBezTo>
                    <a:pt x="966" y="109"/>
                    <a:pt x="951" y="120"/>
                    <a:pt x="943" y="139"/>
                  </a:cubicBezTo>
                  <a:cubicBezTo>
                    <a:pt x="934" y="159"/>
                    <a:pt x="934" y="179"/>
                    <a:pt x="941" y="199"/>
                  </a:cubicBezTo>
                  <a:cubicBezTo>
                    <a:pt x="948" y="216"/>
                    <a:pt x="960" y="228"/>
                    <a:pt x="979" y="233"/>
                  </a:cubicBezTo>
                  <a:cubicBezTo>
                    <a:pt x="988" y="235"/>
                    <a:pt x="997" y="236"/>
                    <a:pt x="1006" y="235"/>
                  </a:cubicBezTo>
                  <a:cubicBezTo>
                    <a:pt x="1030" y="232"/>
                    <a:pt x="1046" y="219"/>
                    <a:pt x="1054" y="197"/>
                  </a:cubicBezTo>
                  <a:cubicBezTo>
                    <a:pt x="1061" y="178"/>
                    <a:pt x="1061" y="159"/>
                    <a:pt x="1054" y="140"/>
                  </a:cubicBezTo>
                  <a:cubicBezTo>
                    <a:pt x="1049" y="125"/>
                    <a:pt x="1039" y="114"/>
                    <a:pt x="1023" y="108"/>
                  </a:cubicBezTo>
                  <a:cubicBezTo>
                    <a:pt x="1016" y="105"/>
                    <a:pt x="1008" y="105"/>
                    <a:pt x="999" y="105"/>
                  </a:cubicBezTo>
                  <a:cubicBezTo>
                    <a:pt x="995" y="105"/>
                    <a:pt x="991" y="105"/>
                    <a:pt x="986" y="106"/>
                  </a:cubicBezTo>
                  <a:close/>
                  <a:moveTo>
                    <a:pt x="961" y="146"/>
                  </a:moveTo>
                  <a:cubicBezTo>
                    <a:pt x="967" y="131"/>
                    <a:pt x="980" y="122"/>
                    <a:pt x="996" y="122"/>
                  </a:cubicBezTo>
                  <a:cubicBezTo>
                    <a:pt x="1001" y="122"/>
                    <a:pt x="1006" y="122"/>
                    <a:pt x="1011" y="123"/>
                  </a:cubicBezTo>
                  <a:cubicBezTo>
                    <a:pt x="1023" y="127"/>
                    <a:pt x="1030" y="134"/>
                    <a:pt x="1035" y="145"/>
                  </a:cubicBezTo>
                  <a:cubicBezTo>
                    <a:pt x="1037" y="150"/>
                    <a:pt x="1038" y="156"/>
                    <a:pt x="1038" y="161"/>
                  </a:cubicBezTo>
                  <a:cubicBezTo>
                    <a:pt x="1039" y="172"/>
                    <a:pt x="1039" y="182"/>
                    <a:pt x="1035" y="193"/>
                  </a:cubicBezTo>
                  <a:cubicBezTo>
                    <a:pt x="1030" y="208"/>
                    <a:pt x="1019" y="217"/>
                    <a:pt x="1002" y="218"/>
                  </a:cubicBezTo>
                  <a:cubicBezTo>
                    <a:pt x="996" y="218"/>
                    <a:pt x="991" y="218"/>
                    <a:pt x="985" y="216"/>
                  </a:cubicBezTo>
                  <a:cubicBezTo>
                    <a:pt x="971" y="212"/>
                    <a:pt x="963" y="202"/>
                    <a:pt x="959" y="189"/>
                  </a:cubicBezTo>
                  <a:cubicBezTo>
                    <a:pt x="959" y="186"/>
                    <a:pt x="958" y="184"/>
                    <a:pt x="958" y="182"/>
                  </a:cubicBezTo>
                  <a:cubicBezTo>
                    <a:pt x="957" y="178"/>
                    <a:pt x="957" y="174"/>
                    <a:pt x="957" y="171"/>
                  </a:cubicBezTo>
                  <a:cubicBezTo>
                    <a:pt x="957" y="162"/>
                    <a:pt x="958" y="154"/>
                    <a:pt x="961" y="146"/>
                  </a:cubicBezTo>
                  <a:close/>
                  <a:moveTo>
                    <a:pt x="690" y="125"/>
                  </a:moveTo>
                  <a:cubicBezTo>
                    <a:pt x="690" y="120"/>
                    <a:pt x="690" y="115"/>
                    <a:pt x="690" y="109"/>
                  </a:cubicBezTo>
                  <a:cubicBezTo>
                    <a:pt x="690" y="108"/>
                    <a:pt x="690" y="107"/>
                    <a:pt x="688" y="107"/>
                  </a:cubicBezTo>
                  <a:cubicBezTo>
                    <a:pt x="683" y="108"/>
                    <a:pt x="678" y="108"/>
                    <a:pt x="672" y="107"/>
                  </a:cubicBezTo>
                  <a:cubicBezTo>
                    <a:pt x="671" y="107"/>
                    <a:pt x="670" y="108"/>
                    <a:pt x="670" y="110"/>
                  </a:cubicBezTo>
                  <a:cubicBezTo>
                    <a:pt x="670" y="110"/>
                    <a:pt x="670" y="111"/>
                    <a:pt x="670" y="112"/>
                  </a:cubicBezTo>
                  <a:cubicBezTo>
                    <a:pt x="670" y="150"/>
                    <a:pt x="670" y="189"/>
                    <a:pt x="670" y="228"/>
                  </a:cubicBezTo>
                  <a:cubicBezTo>
                    <a:pt x="670" y="229"/>
                    <a:pt x="670" y="229"/>
                    <a:pt x="670" y="230"/>
                  </a:cubicBezTo>
                  <a:cubicBezTo>
                    <a:pt x="670" y="232"/>
                    <a:pt x="671" y="232"/>
                    <a:pt x="672" y="232"/>
                  </a:cubicBezTo>
                  <a:cubicBezTo>
                    <a:pt x="677" y="232"/>
                    <a:pt x="681" y="232"/>
                    <a:pt x="686" y="232"/>
                  </a:cubicBezTo>
                  <a:cubicBezTo>
                    <a:pt x="690" y="232"/>
                    <a:pt x="690" y="232"/>
                    <a:pt x="690" y="228"/>
                  </a:cubicBezTo>
                  <a:cubicBezTo>
                    <a:pt x="690" y="206"/>
                    <a:pt x="690" y="185"/>
                    <a:pt x="690" y="163"/>
                  </a:cubicBezTo>
                  <a:cubicBezTo>
                    <a:pt x="690" y="158"/>
                    <a:pt x="691" y="153"/>
                    <a:pt x="692" y="148"/>
                  </a:cubicBezTo>
                  <a:cubicBezTo>
                    <a:pt x="697" y="131"/>
                    <a:pt x="710" y="121"/>
                    <a:pt x="727" y="122"/>
                  </a:cubicBezTo>
                  <a:cubicBezTo>
                    <a:pt x="738" y="122"/>
                    <a:pt x="745" y="127"/>
                    <a:pt x="750" y="137"/>
                  </a:cubicBezTo>
                  <a:cubicBezTo>
                    <a:pt x="752" y="143"/>
                    <a:pt x="753" y="148"/>
                    <a:pt x="753" y="153"/>
                  </a:cubicBezTo>
                  <a:cubicBezTo>
                    <a:pt x="754" y="163"/>
                    <a:pt x="753" y="172"/>
                    <a:pt x="754" y="182"/>
                  </a:cubicBezTo>
                  <a:cubicBezTo>
                    <a:pt x="754" y="198"/>
                    <a:pt x="754" y="214"/>
                    <a:pt x="754" y="230"/>
                  </a:cubicBezTo>
                  <a:cubicBezTo>
                    <a:pt x="754" y="232"/>
                    <a:pt x="754" y="232"/>
                    <a:pt x="756" y="232"/>
                  </a:cubicBezTo>
                  <a:cubicBezTo>
                    <a:pt x="761" y="232"/>
                    <a:pt x="766" y="232"/>
                    <a:pt x="771" y="232"/>
                  </a:cubicBezTo>
                  <a:cubicBezTo>
                    <a:pt x="774" y="232"/>
                    <a:pt x="774" y="232"/>
                    <a:pt x="774" y="230"/>
                  </a:cubicBezTo>
                  <a:cubicBezTo>
                    <a:pt x="774" y="229"/>
                    <a:pt x="774" y="228"/>
                    <a:pt x="774" y="228"/>
                  </a:cubicBezTo>
                  <a:cubicBezTo>
                    <a:pt x="774" y="205"/>
                    <a:pt x="774" y="182"/>
                    <a:pt x="774" y="159"/>
                  </a:cubicBezTo>
                  <a:cubicBezTo>
                    <a:pt x="774" y="155"/>
                    <a:pt x="774" y="150"/>
                    <a:pt x="773" y="146"/>
                  </a:cubicBezTo>
                  <a:cubicBezTo>
                    <a:pt x="772" y="139"/>
                    <a:pt x="771" y="132"/>
                    <a:pt x="767" y="125"/>
                  </a:cubicBezTo>
                  <a:cubicBezTo>
                    <a:pt x="763" y="116"/>
                    <a:pt x="756" y="109"/>
                    <a:pt x="746" y="106"/>
                  </a:cubicBezTo>
                  <a:cubicBezTo>
                    <a:pt x="738" y="104"/>
                    <a:pt x="731" y="104"/>
                    <a:pt x="723" y="105"/>
                  </a:cubicBezTo>
                  <a:cubicBezTo>
                    <a:pt x="710" y="107"/>
                    <a:pt x="700" y="114"/>
                    <a:pt x="693" y="125"/>
                  </a:cubicBezTo>
                  <a:cubicBezTo>
                    <a:pt x="692" y="126"/>
                    <a:pt x="692" y="127"/>
                    <a:pt x="690" y="128"/>
                  </a:cubicBezTo>
                  <a:cubicBezTo>
                    <a:pt x="690" y="127"/>
                    <a:pt x="690" y="126"/>
                    <a:pt x="690" y="125"/>
                  </a:cubicBezTo>
                  <a:close/>
                  <a:moveTo>
                    <a:pt x="1744" y="213"/>
                  </a:moveTo>
                  <a:cubicBezTo>
                    <a:pt x="1744" y="219"/>
                    <a:pt x="1744" y="224"/>
                    <a:pt x="1744" y="230"/>
                  </a:cubicBezTo>
                  <a:cubicBezTo>
                    <a:pt x="1744" y="232"/>
                    <a:pt x="1744" y="232"/>
                    <a:pt x="1746" y="232"/>
                  </a:cubicBezTo>
                  <a:cubicBezTo>
                    <a:pt x="1751" y="232"/>
                    <a:pt x="1755" y="232"/>
                    <a:pt x="1760" y="232"/>
                  </a:cubicBezTo>
                  <a:cubicBezTo>
                    <a:pt x="1764" y="232"/>
                    <a:pt x="1764" y="233"/>
                    <a:pt x="1764" y="229"/>
                  </a:cubicBezTo>
                  <a:cubicBezTo>
                    <a:pt x="1764" y="189"/>
                    <a:pt x="1764" y="150"/>
                    <a:pt x="1764" y="111"/>
                  </a:cubicBezTo>
                  <a:cubicBezTo>
                    <a:pt x="1764" y="111"/>
                    <a:pt x="1764" y="110"/>
                    <a:pt x="1764" y="109"/>
                  </a:cubicBezTo>
                  <a:cubicBezTo>
                    <a:pt x="1764" y="108"/>
                    <a:pt x="1763" y="107"/>
                    <a:pt x="1762" y="107"/>
                  </a:cubicBezTo>
                  <a:cubicBezTo>
                    <a:pt x="1757" y="108"/>
                    <a:pt x="1752" y="107"/>
                    <a:pt x="1747" y="107"/>
                  </a:cubicBezTo>
                  <a:cubicBezTo>
                    <a:pt x="1743" y="108"/>
                    <a:pt x="1744" y="107"/>
                    <a:pt x="1744" y="111"/>
                  </a:cubicBezTo>
                  <a:cubicBezTo>
                    <a:pt x="1744" y="134"/>
                    <a:pt x="1744" y="156"/>
                    <a:pt x="1744" y="179"/>
                  </a:cubicBezTo>
                  <a:cubicBezTo>
                    <a:pt x="1744" y="184"/>
                    <a:pt x="1743" y="188"/>
                    <a:pt x="1742" y="192"/>
                  </a:cubicBezTo>
                  <a:cubicBezTo>
                    <a:pt x="1739" y="205"/>
                    <a:pt x="1729" y="218"/>
                    <a:pt x="1712" y="218"/>
                  </a:cubicBezTo>
                  <a:cubicBezTo>
                    <a:pt x="1697" y="218"/>
                    <a:pt x="1687" y="212"/>
                    <a:pt x="1683" y="198"/>
                  </a:cubicBezTo>
                  <a:cubicBezTo>
                    <a:pt x="1681" y="191"/>
                    <a:pt x="1680" y="185"/>
                    <a:pt x="1680" y="179"/>
                  </a:cubicBezTo>
                  <a:cubicBezTo>
                    <a:pt x="1680" y="156"/>
                    <a:pt x="1680" y="134"/>
                    <a:pt x="1680" y="112"/>
                  </a:cubicBezTo>
                  <a:cubicBezTo>
                    <a:pt x="1680" y="111"/>
                    <a:pt x="1680" y="110"/>
                    <a:pt x="1680" y="109"/>
                  </a:cubicBezTo>
                  <a:cubicBezTo>
                    <a:pt x="1681" y="108"/>
                    <a:pt x="1680" y="107"/>
                    <a:pt x="1678" y="107"/>
                  </a:cubicBezTo>
                  <a:cubicBezTo>
                    <a:pt x="1673" y="108"/>
                    <a:pt x="1668" y="107"/>
                    <a:pt x="1663" y="107"/>
                  </a:cubicBezTo>
                  <a:cubicBezTo>
                    <a:pt x="1660" y="107"/>
                    <a:pt x="1660" y="107"/>
                    <a:pt x="1660" y="110"/>
                  </a:cubicBezTo>
                  <a:cubicBezTo>
                    <a:pt x="1660" y="135"/>
                    <a:pt x="1660" y="160"/>
                    <a:pt x="1660" y="184"/>
                  </a:cubicBezTo>
                  <a:cubicBezTo>
                    <a:pt x="1661" y="193"/>
                    <a:pt x="1662" y="202"/>
                    <a:pt x="1665" y="211"/>
                  </a:cubicBezTo>
                  <a:cubicBezTo>
                    <a:pt x="1670" y="223"/>
                    <a:pt x="1678" y="231"/>
                    <a:pt x="1691" y="234"/>
                  </a:cubicBezTo>
                  <a:cubicBezTo>
                    <a:pt x="1696" y="235"/>
                    <a:pt x="1702" y="235"/>
                    <a:pt x="1707" y="235"/>
                  </a:cubicBezTo>
                  <a:cubicBezTo>
                    <a:pt x="1722" y="235"/>
                    <a:pt x="1734" y="228"/>
                    <a:pt x="1742" y="216"/>
                  </a:cubicBezTo>
                  <a:cubicBezTo>
                    <a:pt x="1742" y="215"/>
                    <a:pt x="1743" y="214"/>
                    <a:pt x="1743" y="213"/>
                  </a:cubicBezTo>
                  <a:cubicBezTo>
                    <a:pt x="1743" y="213"/>
                    <a:pt x="1744" y="213"/>
                    <a:pt x="1744" y="213"/>
                  </a:cubicBezTo>
                  <a:close/>
                  <a:moveTo>
                    <a:pt x="1612" y="129"/>
                  </a:moveTo>
                  <a:cubicBezTo>
                    <a:pt x="1589" y="160"/>
                    <a:pt x="1566" y="192"/>
                    <a:pt x="1543" y="223"/>
                  </a:cubicBezTo>
                  <a:cubicBezTo>
                    <a:pt x="1542" y="225"/>
                    <a:pt x="1541" y="226"/>
                    <a:pt x="1541" y="228"/>
                  </a:cubicBezTo>
                  <a:cubicBezTo>
                    <a:pt x="1541" y="233"/>
                    <a:pt x="1541" y="232"/>
                    <a:pt x="1545" y="232"/>
                  </a:cubicBezTo>
                  <a:cubicBezTo>
                    <a:pt x="1577" y="232"/>
                    <a:pt x="1608" y="232"/>
                    <a:pt x="1640" y="232"/>
                  </a:cubicBezTo>
                  <a:cubicBezTo>
                    <a:pt x="1640" y="232"/>
                    <a:pt x="1641" y="232"/>
                    <a:pt x="1642" y="232"/>
                  </a:cubicBezTo>
                  <a:cubicBezTo>
                    <a:pt x="1643" y="232"/>
                    <a:pt x="1644" y="232"/>
                    <a:pt x="1644" y="230"/>
                  </a:cubicBezTo>
                  <a:cubicBezTo>
                    <a:pt x="1644" y="226"/>
                    <a:pt x="1644" y="222"/>
                    <a:pt x="1644" y="219"/>
                  </a:cubicBezTo>
                  <a:cubicBezTo>
                    <a:pt x="1644" y="215"/>
                    <a:pt x="1644" y="215"/>
                    <a:pt x="1640" y="215"/>
                  </a:cubicBezTo>
                  <a:cubicBezTo>
                    <a:pt x="1618" y="215"/>
                    <a:pt x="1596" y="215"/>
                    <a:pt x="1575" y="215"/>
                  </a:cubicBezTo>
                  <a:cubicBezTo>
                    <a:pt x="1573" y="215"/>
                    <a:pt x="1572" y="215"/>
                    <a:pt x="1571" y="215"/>
                  </a:cubicBezTo>
                  <a:cubicBezTo>
                    <a:pt x="1571" y="214"/>
                    <a:pt x="1572" y="213"/>
                    <a:pt x="1573" y="212"/>
                  </a:cubicBezTo>
                  <a:cubicBezTo>
                    <a:pt x="1596" y="180"/>
                    <a:pt x="1619" y="148"/>
                    <a:pt x="1642" y="116"/>
                  </a:cubicBezTo>
                  <a:cubicBezTo>
                    <a:pt x="1643" y="115"/>
                    <a:pt x="1644" y="113"/>
                    <a:pt x="1644" y="111"/>
                  </a:cubicBezTo>
                  <a:cubicBezTo>
                    <a:pt x="1644" y="107"/>
                    <a:pt x="1645" y="107"/>
                    <a:pt x="1641" y="107"/>
                  </a:cubicBezTo>
                  <a:cubicBezTo>
                    <a:pt x="1611" y="107"/>
                    <a:pt x="1581" y="107"/>
                    <a:pt x="1552" y="107"/>
                  </a:cubicBezTo>
                  <a:cubicBezTo>
                    <a:pt x="1551" y="107"/>
                    <a:pt x="1551" y="108"/>
                    <a:pt x="1550" y="107"/>
                  </a:cubicBezTo>
                  <a:cubicBezTo>
                    <a:pt x="1549" y="107"/>
                    <a:pt x="1548" y="108"/>
                    <a:pt x="1548" y="109"/>
                  </a:cubicBezTo>
                  <a:cubicBezTo>
                    <a:pt x="1548" y="114"/>
                    <a:pt x="1548" y="118"/>
                    <a:pt x="1548" y="122"/>
                  </a:cubicBezTo>
                  <a:cubicBezTo>
                    <a:pt x="1548" y="125"/>
                    <a:pt x="1548" y="125"/>
                    <a:pt x="1551" y="125"/>
                  </a:cubicBezTo>
                  <a:cubicBezTo>
                    <a:pt x="1551" y="125"/>
                    <a:pt x="1552" y="125"/>
                    <a:pt x="1553" y="125"/>
                  </a:cubicBezTo>
                  <a:cubicBezTo>
                    <a:pt x="1572" y="125"/>
                    <a:pt x="1591" y="125"/>
                    <a:pt x="1611" y="125"/>
                  </a:cubicBezTo>
                  <a:cubicBezTo>
                    <a:pt x="1612" y="125"/>
                    <a:pt x="1613" y="124"/>
                    <a:pt x="1614" y="125"/>
                  </a:cubicBezTo>
                  <a:cubicBezTo>
                    <a:pt x="1614" y="126"/>
                    <a:pt x="1613" y="128"/>
                    <a:pt x="1612" y="129"/>
                  </a:cubicBezTo>
                  <a:close/>
                  <a:moveTo>
                    <a:pt x="1319" y="114"/>
                  </a:moveTo>
                  <a:cubicBezTo>
                    <a:pt x="1319" y="110"/>
                    <a:pt x="1319" y="110"/>
                    <a:pt x="1316" y="109"/>
                  </a:cubicBezTo>
                  <a:cubicBezTo>
                    <a:pt x="1306" y="105"/>
                    <a:pt x="1295" y="104"/>
                    <a:pt x="1284" y="105"/>
                  </a:cubicBezTo>
                  <a:cubicBezTo>
                    <a:pt x="1274" y="106"/>
                    <a:pt x="1266" y="110"/>
                    <a:pt x="1258" y="117"/>
                  </a:cubicBezTo>
                  <a:cubicBezTo>
                    <a:pt x="1244" y="130"/>
                    <a:pt x="1244" y="157"/>
                    <a:pt x="1262" y="169"/>
                  </a:cubicBezTo>
                  <a:cubicBezTo>
                    <a:pt x="1267" y="172"/>
                    <a:pt x="1272" y="175"/>
                    <a:pt x="1278" y="177"/>
                  </a:cubicBezTo>
                  <a:cubicBezTo>
                    <a:pt x="1284" y="180"/>
                    <a:pt x="1291" y="183"/>
                    <a:pt x="1297" y="187"/>
                  </a:cubicBezTo>
                  <a:cubicBezTo>
                    <a:pt x="1303" y="191"/>
                    <a:pt x="1305" y="197"/>
                    <a:pt x="1304" y="204"/>
                  </a:cubicBezTo>
                  <a:cubicBezTo>
                    <a:pt x="1303" y="211"/>
                    <a:pt x="1299" y="214"/>
                    <a:pt x="1293" y="216"/>
                  </a:cubicBezTo>
                  <a:cubicBezTo>
                    <a:pt x="1292" y="217"/>
                    <a:pt x="1291" y="217"/>
                    <a:pt x="1290" y="217"/>
                  </a:cubicBezTo>
                  <a:cubicBezTo>
                    <a:pt x="1276" y="220"/>
                    <a:pt x="1263" y="217"/>
                    <a:pt x="1251" y="209"/>
                  </a:cubicBezTo>
                  <a:cubicBezTo>
                    <a:pt x="1250" y="208"/>
                    <a:pt x="1250" y="207"/>
                    <a:pt x="1248" y="207"/>
                  </a:cubicBezTo>
                  <a:cubicBezTo>
                    <a:pt x="1248" y="212"/>
                    <a:pt x="1248" y="216"/>
                    <a:pt x="1248" y="221"/>
                  </a:cubicBezTo>
                  <a:cubicBezTo>
                    <a:pt x="1248" y="223"/>
                    <a:pt x="1247" y="226"/>
                    <a:pt x="1248" y="228"/>
                  </a:cubicBezTo>
                  <a:cubicBezTo>
                    <a:pt x="1250" y="229"/>
                    <a:pt x="1252" y="230"/>
                    <a:pt x="1255" y="231"/>
                  </a:cubicBezTo>
                  <a:cubicBezTo>
                    <a:pt x="1266" y="235"/>
                    <a:pt x="1279" y="236"/>
                    <a:pt x="1291" y="234"/>
                  </a:cubicBezTo>
                  <a:cubicBezTo>
                    <a:pt x="1298" y="233"/>
                    <a:pt x="1304" y="231"/>
                    <a:pt x="1310" y="227"/>
                  </a:cubicBezTo>
                  <a:cubicBezTo>
                    <a:pt x="1329" y="214"/>
                    <a:pt x="1330" y="184"/>
                    <a:pt x="1310" y="172"/>
                  </a:cubicBezTo>
                  <a:cubicBezTo>
                    <a:pt x="1308" y="170"/>
                    <a:pt x="1306" y="169"/>
                    <a:pt x="1304" y="168"/>
                  </a:cubicBezTo>
                  <a:cubicBezTo>
                    <a:pt x="1300" y="166"/>
                    <a:pt x="1296" y="164"/>
                    <a:pt x="1291" y="162"/>
                  </a:cubicBezTo>
                  <a:cubicBezTo>
                    <a:pt x="1286" y="159"/>
                    <a:pt x="1281" y="157"/>
                    <a:pt x="1276" y="154"/>
                  </a:cubicBezTo>
                  <a:cubicBezTo>
                    <a:pt x="1270" y="150"/>
                    <a:pt x="1268" y="144"/>
                    <a:pt x="1269" y="137"/>
                  </a:cubicBezTo>
                  <a:cubicBezTo>
                    <a:pt x="1269" y="131"/>
                    <a:pt x="1273" y="127"/>
                    <a:pt x="1279" y="124"/>
                  </a:cubicBezTo>
                  <a:cubicBezTo>
                    <a:pt x="1281" y="123"/>
                    <a:pt x="1282" y="123"/>
                    <a:pt x="1284" y="122"/>
                  </a:cubicBezTo>
                  <a:cubicBezTo>
                    <a:pt x="1295" y="120"/>
                    <a:pt x="1306" y="123"/>
                    <a:pt x="1316" y="128"/>
                  </a:cubicBezTo>
                  <a:cubicBezTo>
                    <a:pt x="1317" y="129"/>
                    <a:pt x="1317" y="130"/>
                    <a:pt x="1319" y="130"/>
                  </a:cubicBezTo>
                  <a:cubicBezTo>
                    <a:pt x="1319" y="124"/>
                    <a:pt x="1319" y="119"/>
                    <a:pt x="1319" y="114"/>
                  </a:cubicBezTo>
                  <a:close/>
                  <a:moveTo>
                    <a:pt x="1816" y="130"/>
                  </a:moveTo>
                  <a:cubicBezTo>
                    <a:pt x="1816" y="123"/>
                    <a:pt x="1816" y="116"/>
                    <a:pt x="1816" y="110"/>
                  </a:cubicBezTo>
                  <a:cubicBezTo>
                    <a:pt x="1816" y="108"/>
                    <a:pt x="1816" y="107"/>
                    <a:pt x="1814" y="107"/>
                  </a:cubicBezTo>
                  <a:cubicBezTo>
                    <a:pt x="1809" y="107"/>
                    <a:pt x="1804" y="107"/>
                    <a:pt x="1800" y="107"/>
                  </a:cubicBezTo>
                  <a:cubicBezTo>
                    <a:pt x="1796" y="108"/>
                    <a:pt x="1796" y="107"/>
                    <a:pt x="1796" y="111"/>
                  </a:cubicBezTo>
                  <a:cubicBezTo>
                    <a:pt x="1796" y="150"/>
                    <a:pt x="1796" y="189"/>
                    <a:pt x="1796" y="228"/>
                  </a:cubicBezTo>
                  <a:cubicBezTo>
                    <a:pt x="1796" y="229"/>
                    <a:pt x="1796" y="230"/>
                    <a:pt x="1796" y="230"/>
                  </a:cubicBezTo>
                  <a:cubicBezTo>
                    <a:pt x="1796" y="232"/>
                    <a:pt x="1797" y="232"/>
                    <a:pt x="1798" y="232"/>
                  </a:cubicBezTo>
                  <a:cubicBezTo>
                    <a:pt x="1803" y="232"/>
                    <a:pt x="1809" y="232"/>
                    <a:pt x="1815" y="232"/>
                  </a:cubicBezTo>
                  <a:cubicBezTo>
                    <a:pt x="1816" y="232"/>
                    <a:pt x="1816" y="232"/>
                    <a:pt x="1816" y="230"/>
                  </a:cubicBezTo>
                  <a:cubicBezTo>
                    <a:pt x="1816" y="230"/>
                    <a:pt x="1816" y="229"/>
                    <a:pt x="1816" y="228"/>
                  </a:cubicBezTo>
                  <a:cubicBezTo>
                    <a:pt x="1816" y="208"/>
                    <a:pt x="1816" y="189"/>
                    <a:pt x="1816" y="169"/>
                  </a:cubicBezTo>
                  <a:cubicBezTo>
                    <a:pt x="1816" y="165"/>
                    <a:pt x="1817" y="160"/>
                    <a:pt x="1817" y="156"/>
                  </a:cubicBezTo>
                  <a:cubicBezTo>
                    <a:pt x="1819" y="148"/>
                    <a:pt x="1821" y="140"/>
                    <a:pt x="1826" y="134"/>
                  </a:cubicBezTo>
                  <a:cubicBezTo>
                    <a:pt x="1835" y="122"/>
                    <a:pt x="1849" y="122"/>
                    <a:pt x="1859" y="127"/>
                  </a:cubicBezTo>
                  <a:cubicBezTo>
                    <a:pt x="1860" y="127"/>
                    <a:pt x="1860" y="128"/>
                    <a:pt x="1861" y="127"/>
                  </a:cubicBezTo>
                  <a:cubicBezTo>
                    <a:pt x="1861" y="121"/>
                    <a:pt x="1861" y="115"/>
                    <a:pt x="1861" y="109"/>
                  </a:cubicBezTo>
                  <a:cubicBezTo>
                    <a:pt x="1861" y="107"/>
                    <a:pt x="1860" y="107"/>
                    <a:pt x="1859" y="106"/>
                  </a:cubicBezTo>
                  <a:cubicBezTo>
                    <a:pt x="1848" y="104"/>
                    <a:pt x="1838" y="105"/>
                    <a:pt x="1830" y="113"/>
                  </a:cubicBezTo>
                  <a:cubicBezTo>
                    <a:pt x="1825" y="117"/>
                    <a:pt x="1821" y="122"/>
                    <a:pt x="1818" y="128"/>
                  </a:cubicBezTo>
                  <a:cubicBezTo>
                    <a:pt x="1818" y="130"/>
                    <a:pt x="1818" y="131"/>
                    <a:pt x="1816" y="132"/>
                  </a:cubicBezTo>
                  <a:cubicBezTo>
                    <a:pt x="1816" y="131"/>
                    <a:pt x="1816" y="130"/>
                    <a:pt x="1816" y="130"/>
                  </a:cubicBezTo>
                  <a:close/>
                  <a:moveTo>
                    <a:pt x="620" y="229"/>
                  </a:moveTo>
                  <a:cubicBezTo>
                    <a:pt x="620" y="232"/>
                    <a:pt x="620" y="232"/>
                    <a:pt x="623" y="232"/>
                  </a:cubicBezTo>
                  <a:cubicBezTo>
                    <a:pt x="628" y="232"/>
                    <a:pt x="632" y="232"/>
                    <a:pt x="637" y="232"/>
                  </a:cubicBezTo>
                  <a:cubicBezTo>
                    <a:pt x="641" y="232"/>
                    <a:pt x="640" y="232"/>
                    <a:pt x="640" y="228"/>
                  </a:cubicBezTo>
                  <a:cubicBezTo>
                    <a:pt x="640" y="189"/>
                    <a:pt x="640" y="150"/>
                    <a:pt x="640" y="111"/>
                  </a:cubicBezTo>
                  <a:cubicBezTo>
                    <a:pt x="640" y="111"/>
                    <a:pt x="640" y="110"/>
                    <a:pt x="640" y="109"/>
                  </a:cubicBezTo>
                  <a:cubicBezTo>
                    <a:pt x="640" y="108"/>
                    <a:pt x="640" y="107"/>
                    <a:pt x="639" y="107"/>
                  </a:cubicBezTo>
                  <a:cubicBezTo>
                    <a:pt x="633" y="108"/>
                    <a:pt x="628" y="108"/>
                    <a:pt x="622" y="107"/>
                  </a:cubicBezTo>
                  <a:cubicBezTo>
                    <a:pt x="621" y="107"/>
                    <a:pt x="620" y="108"/>
                    <a:pt x="620" y="109"/>
                  </a:cubicBezTo>
                  <a:cubicBezTo>
                    <a:pt x="620" y="110"/>
                    <a:pt x="620" y="111"/>
                    <a:pt x="620" y="111"/>
                  </a:cubicBezTo>
                  <a:cubicBezTo>
                    <a:pt x="620" y="131"/>
                    <a:pt x="620" y="150"/>
                    <a:pt x="620" y="170"/>
                  </a:cubicBezTo>
                  <a:cubicBezTo>
                    <a:pt x="620" y="190"/>
                    <a:pt x="620" y="209"/>
                    <a:pt x="620" y="229"/>
                  </a:cubicBezTo>
                  <a:close/>
                  <a:moveTo>
                    <a:pt x="643" y="67"/>
                  </a:moveTo>
                  <a:cubicBezTo>
                    <a:pt x="643" y="60"/>
                    <a:pt x="638" y="54"/>
                    <a:pt x="630" y="54"/>
                  </a:cubicBezTo>
                  <a:cubicBezTo>
                    <a:pt x="623" y="54"/>
                    <a:pt x="617" y="59"/>
                    <a:pt x="617" y="67"/>
                  </a:cubicBezTo>
                  <a:cubicBezTo>
                    <a:pt x="617" y="74"/>
                    <a:pt x="622" y="80"/>
                    <a:pt x="630" y="80"/>
                  </a:cubicBezTo>
                  <a:cubicBezTo>
                    <a:pt x="637" y="80"/>
                    <a:pt x="643" y="74"/>
                    <a:pt x="643" y="67"/>
                  </a:cubicBezTo>
                  <a:close/>
                </a:path>
              </a:pathLst>
            </a:custGeom>
            <a:solidFill>
              <a:schemeClr val="tx1"/>
            </a:solidFill>
            <a:ln>
              <a:noFill/>
            </a:ln>
          </p:spPr>
          <p:txBody>
            <a:bodyPr vert="horz" wrap="square" lIns="89570" tIns="44785" rIns="89570" bIns="44785" numCol="1" anchor="t" anchorCtr="0" compatLnSpc="1">
              <a:prstTxWarp prst="textNoShape">
                <a:avLst/>
              </a:prstTxWarp>
            </a:bodyPr>
            <a:lstStyle/>
            <a:p>
              <a:pPr defTabSz="913732"/>
              <a:endParaRPr lang="en-US" sz="1763">
                <a:solidFill>
                  <a:prstClr val="black"/>
                </a:solidFill>
              </a:endParaRPr>
            </a:p>
          </p:txBody>
        </p:sp>
        <p:sp>
          <p:nvSpPr>
            <p:cNvPr id="70" name="Freeform 10"/>
            <p:cNvSpPr>
              <a:spLocks noChangeAspect="1" noEditPoints="1"/>
            </p:cNvSpPr>
            <p:nvPr/>
          </p:nvSpPr>
          <p:spPr bwMode="auto">
            <a:xfrm>
              <a:off x="8631234" y="3124560"/>
              <a:ext cx="761968" cy="761860"/>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chemeClr val="tx1"/>
            </a:solidFill>
            <a:ln>
              <a:noFill/>
            </a:ln>
            <a:extLst/>
          </p:spPr>
          <p:txBody>
            <a:bodyPr vert="horz" wrap="square" lIns="89570" tIns="44785" rIns="89570" bIns="44785" numCol="1" anchor="t" anchorCtr="0" compatLnSpc="1">
              <a:prstTxWarp prst="textNoShape">
                <a:avLst/>
              </a:prstTxWarp>
            </a:bodyPr>
            <a:lstStyle/>
            <a:p>
              <a:pPr defTabSz="913732"/>
              <a:endParaRPr lang="en-US" sz="1763">
                <a:solidFill>
                  <a:srgbClr val="000000"/>
                </a:solidFill>
              </a:endParaRPr>
            </a:p>
          </p:txBody>
        </p:sp>
        <p:grpSp>
          <p:nvGrpSpPr>
            <p:cNvPr id="71" name="Group 70"/>
            <p:cNvGrpSpPr>
              <a:grpSpLocks noChangeAspect="1"/>
            </p:cNvGrpSpPr>
            <p:nvPr/>
          </p:nvGrpSpPr>
          <p:grpSpPr>
            <a:xfrm>
              <a:off x="9974868" y="3035280"/>
              <a:ext cx="666973" cy="940418"/>
              <a:chOff x="10662144" y="6848694"/>
              <a:chExt cx="615459" cy="867910"/>
            </a:xfrm>
          </p:grpSpPr>
          <p:sp>
            <p:nvSpPr>
              <p:cNvPr id="120" name="Freeform 70"/>
              <p:cNvSpPr>
                <a:spLocks/>
              </p:cNvSpPr>
              <p:nvPr/>
            </p:nvSpPr>
            <p:spPr bwMode="auto">
              <a:xfrm>
                <a:off x="10662144" y="7018128"/>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chemeClr val="bg2">
                  <a:lumMod val="50000"/>
                </a:schemeClr>
              </a:solidFill>
              <a:ln>
                <a:noFill/>
              </a:ln>
            </p:spPr>
            <p:txBody>
              <a:bodyPr vert="horz" wrap="square" lIns="89570" tIns="44785" rIns="89570" bIns="44785" numCol="1" anchor="t" anchorCtr="0" compatLnSpc="1">
                <a:prstTxWarp prst="textNoShape">
                  <a:avLst/>
                </a:prstTxWarp>
              </a:bodyPr>
              <a:lstStyle/>
              <a:p>
                <a:pPr defTabSz="913732"/>
                <a:endParaRPr lang="en-US" sz="1763">
                  <a:solidFill>
                    <a:srgbClr val="000000"/>
                  </a:solidFill>
                </a:endParaRPr>
              </a:p>
            </p:txBody>
          </p:sp>
          <p:sp>
            <p:nvSpPr>
              <p:cNvPr id="121"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chemeClr val="tx1"/>
              </a:solidFill>
              <a:ln>
                <a:noFill/>
              </a:ln>
            </p:spPr>
            <p:txBody>
              <a:bodyPr vert="horz" wrap="square" lIns="89570" tIns="44785" rIns="89570" bIns="44785" numCol="1" anchor="t" anchorCtr="0" compatLnSpc="1">
                <a:prstTxWarp prst="textNoShape">
                  <a:avLst/>
                </a:prstTxWarp>
              </a:bodyPr>
              <a:lstStyle/>
              <a:p>
                <a:pPr defTabSz="913732"/>
                <a:endParaRPr lang="en-US" sz="1763">
                  <a:solidFill>
                    <a:srgbClr val="000000"/>
                  </a:solidFill>
                </a:endParaRPr>
              </a:p>
            </p:txBody>
          </p:sp>
          <p:sp>
            <p:nvSpPr>
              <p:cNvPr id="122" name="Freeform 72"/>
              <p:cNvSpPr>
                <a:spLocks/>
              </p:cNvSpPr>
              <p:nvPr/>
            </p:nvSpPr>
            <p:spPr bwMode="auto">
              <a:xfrm>
                <a:off x="10718373" y="6848694"/>
                <a:ext cx="115846"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chemeClr val="tx1"/>
              </a:solidFill>
              <a:ln>
                <a:noFill/>
              </a:ln>
            </p:spPr>
            <p:txBody>
              <a:bodyPr vert="horz" wrap="square" lIns="89570" tIns="44785" rIns="89570" bIns="44785" numCol="1" anchor="t" anchorCtr="0" compatLnSpc="1">
                <a:prstTxWarp prst="textNoShape">
                  <a:avLst/>
                </a:prstTxWarp>
              </a:bodyPr>
              <a:lstStyle/>
              <a:p>
                <a:pPr defTabSz="913732"/>
                <a:endParaRPr lang="en-US" sz="1763">
                  <a:solidFill>
                    <a:srgbClr val="000000"/>
                  </a:solidFill>
                </a:endParaRPr>
              </a:p>
            </p:txBody>
          </p:sp>
          <p:sp>
            <p:nvSpPr>
              <p:cNvPr id="123"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chemeClr val="tx1"/>
              </a:solidFill>
              <a:ln>
                <a:noFill/>
              </a:ln>
            </p:spPr>
            <p:txBody>
              <a:bodyPr vert="horz" wrap="square" lIns="89570" tIns="44785" rIns="89570" bIns="44785" numCol="1" anchor="t" anchorCtr="0" compatLnSpc="1">
                <a:prstTxWarp prst="textNoShape">
                  <a:avLst/>
                </a:prstTxWarp>
              </a:bodyPr>
              <a:lstStyle/>
              <a:p>
                <a:pPr defTabSz="913732"/>
                <a:endParaRPr lang="en-US" sz="1763">
                  <a:solidFill>
                    <a:srgbClr val="000000"/>
                  </a:solidFill>
                </a:endParaRPr>
              </a:p>
            </p:txBody>
          </p:sp>
          <p:sp>
            <p:nvSpPr>
              <p:cNvPr id="124"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chemeClr val="tx1"/>
              </a:solidFill>
              <a:ln>
                <a:noFill/>
              </a:ln>
            </p:spPr>
            <p:txBody>
              <a:bodyPr vert="horz" wrap="square" lIns="89570" tIns="44785" rIns="89570" bIns="44785" numCol="1" anchor="t" anchorCtr="0" compatLnSpc="1">
                <a:prstTxWarp prst="textNoShape">
                  <a:avLst/>
                </a:prstTxWarp>
              </a:bodyPr>
              <a:lstStyle/>
              <a:p>
                <a:pPr defTabSz="913732"/>
                <a:endParaRPr lang="en-US" sz="1763">
                  <a:solidFill>
                    <a:srgbClr val="000000"/>
                  </a:solidFill>
                </a:endParaRPr>
              </a:p>
            </p:txBody>
          </p:sp>
          <p:sp>
            <p:nvSpPr>
              <p:cNvPr id="125" name="Freeform 75"/>
              <p:cNvSpPr>
                <a:spLocks/>
              </p:cNvSpPr>
              <p:nvPr/>
            </p:nvSpPr>
            <p:spPr bwMode="auto">
              <a:xfrm>
                <a:off x="10965914" y="7071330"/>
                <a:ext cx="255844" cy="592442"/>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chemeClr val="tx1"/>
              </a:solidFill>
              <a:ln>
                <a:noFill/>
              </a:ln>
            </p:spPr>
            <p:txBody>
              <a:bodyPr vert="horz" wrap="square" lIns="89570" tIns="44785" rIns="89570" bIns="44785" numCol="1" anchor="t" anchorCtr="0" compatLnSpc="1">
                <a:prstTxWarp prst="textNoShape">
                  <a:avLst/>
                </a:prstTxWarp>
              </a:bodyPr>
              <a:lstStyle/>
              <a:p>
                <a:pPr defTabSz="913732"/>
                <a:endParaRPr lang="en-US" sz="1763">
                  <a:solidFill>
                    <a:srgbClr val="000000"/>
                  </a:solidFill>
                </a:endParaRPr>
              </a:p>
            </p:txBody>
          </p:sp>
          <p:sp>
            <p:nvSpPr>
              <p:cNvPr id="126" name="Freeform 76"/>
              <p:cNvSpPr>
                <a:spLocks/>
              </p:cNvSpPr>
              <p:nvPr/>
            </p:nvSpPr>
            <p:spPr bwMode="auto">
              <a:xfrm>
                <a:off x="10776107" y="7146802"/>
                <a:ext cx="387539" cy="243013"/>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913732"/>
                <a:endParaRPr lang="en-US" sz="1763">
                  <a:solidFill>
                    <a:srgbClr val="000000"/>
                  </a:solidFill>
                </a:endParaRPr>
              </a:p>
            </p:txBody>
          </p:sp>
          <p:sp>
            <p:nvSpPr>
              <p:cNvPr id="127"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913732"/>
                <a:endParaRPr lang="en-US" sz="1763">
                  <a:solidFill>
                    <a:srgbClr val="000000"/>
                  </a:solidFill>
                </a:endParaRPr>
              </a:p>
            </p:txBody>
          </p:sp>
          <p:sp>
            <p:nvSpPr>
              <p:cNvPr id="128"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913732"/>
                <a:endParaRPr lang="en-US" sz="1763">
                  <a:solidFill>
                    <a:srgbClr val="000000"/>
                  </a:solidFill>
                </a:endParaRPr>
              </a:p>
            </p:txBody>
          </p:sp>
          <p:sp>
            <p:nvSpPr>
              <p:cNvPr id="129"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913732"/>
                <a:endParaRPr lang="en-US" sz="1763">
                  <a:solidFill>
                    <a:srgbClr val="000000"/>
                  </a:solidFill>
                </a:endParaRPr>
              </a:p>
            </p:txBody>
          </p:sp>
        </p:grpSp>
        <p:sp>
          <p:nvSpPr>
            <p:cNvPr id="117" name="Freeform 5"/>
            <p:cNvSpPr>
              <a:spLocks noChangeAspect="1"/>
            </p:cNvSpPr>
            <p:nvPr/>
          </p:nvSpPr>
          <p:spPr bwMode="auto">
            <a:xfrm>
              <a:off x="11107403" y="3098452"/>
              <a:ext cx="703893" cy="845614"/>
            </a:xfrm>
            <a:custGeom>
              <a:avLst/>
              <a:gdLst>
                <a:gd name="T0" fmla="*/ 554 w 554"/>
                <a:gd name="T1" fmla="*/ 610 h 666"/>
                <a:gd name="T2" fmla="*/ 554 w 554"/>
                <a:gd name="T3" fmla="*/ 610 h 666"/>
                <a:gd name="T4" fmla="*/ 554 w 554"/>
                <a:gd name="T5" fmla="*/ 57 h 666"/>
                <a:gd name="T6" fmla="*/ 356 w 554"/>
                <a:gd name="T7" fmla="*/ 0 h 666"/>
                <a:gd name="T8" fmla="*/ 1 w 554"/>
                <a:gd name="T9" fmla="*/ 134 h 666"/>
                <a:gd name="T10" fmla="*/ 0 w 554"/>
                <a:gd name="T11" fmla="*/ 134 h 666"/>
                <a:gd name="T12" fmla="*/ 0 w 554"/>
                <a:gd name="T13" fmla="*/ 534 h 666"/>
                <a:gd name="T14" fmla="*/ 122 w 554"/>
                <a:gd name="T15" fmla="*/ 486 h 666"/>
                <a:gd name="T16" fmla="*/ 122 w 554"/>
                <a:gd name="T17" fmla="*/ 161 h 666"/>
                <a:gd name="T18" fmla="*/ 356 w 554"/>
                <a:gd name="T19" fmla="*/ 105 h 666"/>
                <a:gd name="T20" fmla="*/ 356 w 554"/>
                <a:gd name="T21" fmla="*/ 583 h 666"/>
                <a:gd name="T22" fmla="*/ 0 w 554"/>
                <a:gd name="T23" fmla="*/ 534 h 666"/>
                <a:gd name="T24" fmla="*/ 356 w 554"/>
                <a:gd name="T25" fmla="*/ 666 h 666"/>
                <a:gd name="T26" fmla="*/ 356 w 554"/>
                <a:gd name="T27" fmla="*/ 666 h 666"/>
                <a:gd name="T28" fmla="*/ 554 w 554"/>
                <a:gd name="T29" fmla="*/ 611 h 666"/>
                <a:gd name="T30" fmla="*/ 554 w 554"/>
                <a:gd name="T31" fmla="*/ 61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666">
                  <a:moveTo>
                    <a:pt x="554" y="610"/>
                  </a:moveTo>
                  <a:cubicBezTo>
                    <a:pt x="554" y="610"/>
                    <a:pt x="554" y="610"/>
                    <a:pt x="554" y="610"/>
                  </a:cubicBezTo>
                  <a:cubicBezTo>
                    <a:pt x="554" y="57"/>
                    <a:pt x="554" y="57"/>
                    <a:pt x="554" y="57"/>
                  </a:cubicBezTo>
                  <a:cubicBezTo>
                    <a:pt x="356" y="0"/>
                    <a:pt x="356" y="0"/>
                    <a:pt x="356" y="0"/>
                  </a:cubicBezTo>
                  <a:cubicBezTo>
                    <a:pt x="1" y="134"/>
                    <a:pt x="1" y="134"/>
                    <a:pt x="1" y="134"/>
                  </a:cubicBezTo>
                  <a:cubicBezTo>
                    <a:pt x="0" y="134"/>
                    <a:pt x="0" y="134"/>
                    <a:pt x="0" y="134"/>
                  </a:cubicBezTo>
                  <a:cubicBezTo>
                    <a:pt x="0" y="534"/>
                    <a:pt x="0" y="534"/>
                    <a:pt x="0" y="534"/>
                  </a:cubicBezTo>
                  <a:cubicBezTo>
                    <a:pt x="122" y="486"/>
                    <a:pt x="122" y="486"/>
                    <a:pt x="122" y="486"/>
                  </a:cubicBezTo>
                  <a:cubicBezTo>
                    <a:pt x="122" y="161"/>
                    <a:pt x="122" y="161"/>
                    <a:pt x="122" y="161"/>
                  </a:cubicBezTo>
                  <a:cubicBezTo>
                    <a:pt x="356" y="105"/>
                    <a:pt x="356" y="105"/>
                    <a:pt x="356" y="105"/>
                  </a:cubicBezTo>
                  <a:cubicBezTo>
                    <a:pt x="356" y="583"/>
                    <a:pt x="356" y="583"/>
                    <a:pt x="356" y="583"/>
                  </a:cubicBezTo>
                  <a:cubicBezTo>
                    <a:pt x="0" y="534"/>
                    <a:pt x="0" y="534"/>
                    <a:pt x="0" y="534"/>
                  </a:cubicBezTo>
                  <a:cubicBezTo>
                    <a:pt x="356" y="666"/>
                    <a:pt x="356" y="666"/>
                    <a:pt x="356" y="666"/>
                  </a:cubicBezTo>
                  <a:cubicBezTo>
                    <a:pt x="356" y="666"/>
                    <a:pt x="356" y="666"/>
                    <a:pt x="356" y="666"/>
                  </a:cubicBezTo>
                  <a:cubicBezTo>
                    <a:pt x="554" y="611"/>
                    <a:pt x="554" y="611"/>
                    <a:pt x="554" y="611"/>
                  </a:cubicBezTo>
                  <a:cubicBezTo>
                    <a:pt x="554" y="610"/>
                    <a:pt x="554" y="610"/>
                    <a:pt x="554" y="61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913732"/>
              <a:endParaRPr lang="en-US" sz="1763">
                <a:solidFill>
                  <a:srgbClr val="505050"/>
                </a:solidFill>
              </a:endParaRPr>
            </a:p>
          </p:txBody>
        </p:sp>
        <p:pic>
          <p:nvPicPr>
            <p:cNvPr id="1026" name="Picture 2" descr="http://rubyonrails.org/images/rail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18207" y="5185545"/>
              <a:ext cx="650526" cy="8299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53458" y="5639966"/>
              <a:ext cx="914032" cy="4570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6"/>
            <a:stretch>
              <a:fillRect/>
            </a:stretch>
          </p:blipFill>
          <p:spPr>
            <a:xfrm>
              <a:off x="10161346" y="4901119"/>
              <a:ext cx="1431841" cy="479631"/>
            </a:xfrm>
            <a:prstGeom prst="rect">
              <a:avLst/>
            </a:prstGeom>
          </p:spPr>
        </p:pic>
      </p:grpSp>
    </p:spTree>
    <p:extLst>
      <p:ext uri="{BB962C8B-B14F-4D97-AF65-F5344CB8AC3E}">
        <p14:creationId xmlns:p14="http://schemas.microsoft.com/office/powerpoint/2010/main" val="3135695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30"/>
            </p:par>
          </p:childTnLst>
        </p:cTn>
      </p:par>
    </p:tnLst>
    <p:bldLst>
      <p:bldP spid="97" grpId="0" animBg="1"/>
      <p:bldP spid="6" grpId="0" animBg="1"/>
      <p:bldP spid="6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App Model</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27865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293" dirty="0"/>
              <a:t>Contextual Apps</a:t>
            </a:r>
            <a:endParaRPr lang="en-US" sz="4799" dirty="0"/>
          </a:p>
        </p:txBody>
      </p:sp>
      <p:sp>
        <p:nvSpPr>
          <p:cNvPr id="6" name="Content Placeholder 2"/>
          <p:cNvSpPr>
            <a:spLocks noGrp="1"/>
          </p:cNvSpPr>
          <p:nvPr>
            <p:ph sz="quarter" idx="4"/>
          </p:nvPr>
        </p:nvSpPr>
        <p:spPr>
          <a:xfrm>
            <a:off x="6188089" y="878154"/>
            <a:ext cx="5998286" cy="5101693"/>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Your Apps, our UI</a:t>
            </a:r>
            <a:endParaRPr lang="en-US" b="1" dirty="0"/>
          </a:p>
          <a:p>
            <a:r>
              <a:rPr lang="en-US" dirty="0"/>
              <a:t>Surface your apps in the Office 365 platform</a:t>
            </a:r>
          </a:p>
          <a:p>
            <a:pPr>
              <a:spcAft>
                <a:spcPts val="600"/>
              </a:spcAft>
            </a:pPr>
            <a:r>
              <a:rPr lang="en-US" sz="2399" dirty="0">
                <a:solidFill>
                  <a:srgbClr val="0071BC"/>
                </a:solidFill>
              </a:rPr>
              <a:t>In Context</a:t>
            </a:r>
            <a:endParaRPr lang="en-US" b="1" dirty="0"/>
          </a:p>
          <a:p>
            <a:r>
              <a:rPr lang="en-US" dirty="0"/>
              <a:t>In context of your business users productivity activities</a:t>
            </a:r>
          </a:p>
          <a:p>
            <a:pPr>
              <a:spcAft>
                <a:spcPts val="600"/>
              </a:spcAft>
            </a:pPr>
            <a:r>
              <a:rPr lang="en-US" sz="2399" dirty="0">
                <a:solidFill>
                  <a:srgbClr val="0071BC"/>
                </a:solidFill>
              </a:rPr>
              <a:t>Reach</a:t>
            </a:r>
            <a:endParaRPr lang="en-US" b="1" dirty="0"/>
          </a:p>
          <a:p>
            <a:r>
              <a:rPr lang="en-US" dirty="0"/>
              <a:t>In Office Client, Office Online and Modern Apps</a:t>
            </a:r>
          </a:p>
          <a:p>
            <a:pPr>
              <a:spcAft>
                <a:spcPts val="1200"/>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41" y="3465235"/>
            <a:ext cx="3877287" cy="17923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05" y="2231860"/>
            <a:ext cx="3808035" cy="1207020"/>
          </a:xfrm>
          <a:prstGeom prst="rect">
            <a:avLst/>
          </a:prstGeom>
        </p:spPr>
      </p:pic>
    </p:spTree>
    <p:extLst>
      <p:ext uri="{BB962C8B-B14F-4D97-AF65-F5344CB8AC3E}">
        <p14:creationId xmlns:p14="http://schemas.microsoft.com/office/powerpoint/2010/main" val="2095531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 calcmode="lin" valueType="num">
                                      <p:cBhvr>
                                        <p:cTn id="42"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799" dirty="0"/>
              <a:t>Build apps</a:t>
            </a:r>
          </a:p>
          <a:p>
            <a:endParaRPr lang="en-US" sz="4799" dirty="0"/>
          </a:p>
        </p:txBody>
      </p:sp>
      <p:sp>
        <p:nvSpPr>
          <p:cNvPr id="6" name="Content Placeholder 2"/>
          <p:cNvSpPr>
            <a:spLocks noGrp="1"/>
          </p:cNvSpPr>
          <p:nvPr>
            <p:ph sz="quarter" idx="4"/>
          </p:nvPr>
        </p:nvSpPr>
        <p:spPr>
          <a:xfrm>
            <a:off x="6188149" y="815630"/>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Web Standards</a:t>
            </a:r>
            <a:endParaRPr lang="en-US" b="1" dirty="0"/>
          </a:p>
          <a:p>
            <a:pPr>
              <a:spcAft>
                <a:spcPts val="600"/>
              </a:spcAft>
            </a:pPr>
            <a:r>
              <a:rPr lang="en-US" dirty="0" smtClean="0"/>
              <a:t>Apps are built using industry proven web standards such as HTML, JavaScript and REST</a:t>
            </a:r>
          </a:p>
          <a:p>
            <a:pPr>
              <a:spcAft>
                <a:spcPts val="600"/>
              </a:spcAft>
            </a:pPr>
            <a:r>
              <a:rPr lang="en-US" sz="2399" dirty="0">
                <a:solidFill>
                  <a:srgbClr val="0071BC"/>
                </a:solidFill>
              </a:rPr>
              <a:t>Scalable and Safe</a:t>
            </a:r>
            <a:endParaRPr lang="en-US" b="1" dirty="0"/>
          </a:p>
          <a:p>
            <a:pPr>
              <a:spcAft>
                <a:spcPts val="600"/>
              </a:spcAft>
            </a:pPr>
            <a:r>
              <a:rPr lang="en-US" dirty="0" smtClean="0"/>
              <a:t>Apps are independently scalable which reduces total cost of ownership. Apps are secured and isolated from SharePoint </a:t>
            </a:r>
          </a:p>
          <a:p>
            <a:pPr>
              <a:spcAft>
                <a:spcPts val="600"/>
              </a:spcAft>
            </a:pPr>
            <a:r>
              <a:rPr lang="en-US" sz="2399" dirty="0">
                <a:solidFill>
                  <a:srgbClr val="0071BC"/>
                </a:solidFill>
              </a:rPr>
              <a:t>Accessible</a:t>
            </a:r>
            <a:endParaRPr lang="en-US" b="1" dirty="0"/>
          </a:p>
          <a:p>
            <a:pPr>
              <a:spcAft>
                <a:spcPts val="600"/>
              </a:spcAft>
            </a:pPr>
            <a:r>
              <a:rPr lang="en-US" dirty="0" smtClean="0"/>
              <a:t>Apps can be accessed from any device with a web browser.</a:t>
            </a:r>
            <a:endParaRPr lang="en-US" dirty="0"/>
          </a:p>
          <a:p>
            <a:pPr>
              <a:spcAft>
                <a:spcPts val="1200"/>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7264" y="1448597"/>
            <a:ext cx="3986196" cy="398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078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188149" y="1115401"/>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399" dirty="0">
                <a:solidFill>
                  <a:srgbClr val="0071BC"/>
                </a:solidFill>
              </a:rPr>
              <a:t>Hosting freedom</a:t>
            </a:r>
            <a:endParaRPr lang="en-US" b="1" dirty="0"/>
          </a:p>
          <a:p>
            <a:r>
              <a:rPr lang="en-US" dirty="0" smtClean="0"/>
              <a:t>Apps can be hosted on any platform giving you complete freedom.</a:t>
            </a:r>
          </a:p>
          <a:p>
            <a:r>
              <a:rPr lang="en-US" sz="2399"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766684" y="2057952"/>
            <a:ext cx="2742811" cy="274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22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Modern app development </a:t>
            </a:r>
            <a:endParaRPr lang="en-US" dirty="0"/>
          </a:p>
        </p:txBody>
      </p:sp>
      <p:sp>
        <p:nvSpPr>
          <p:cNvPr id="70" name="Chevron 45"/>
          <p:cNvSpPr/>
          <p:nvPr/>
        </p:nvSpPr>
        <p:spPr bwMode="auto">
          <a:xfrm flipH="1">
            <a:off x="4029752" y="1622168"/>
            <a:ext cx="4128101"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4034881" y="4621405"/>
            <a:ext cx="4122973"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48362" y="2246385"/>
            <a:ext cx="1297251" cy="1100967"/>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Vacation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3700" y="2286000"/>
              <a:ext cx="393779" cy="55467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6860606" y="2246385"/>
            <a:ext cx="1297251" cy="1100967"/>
            <a:chOff x="6861111" y="2245599"/>
            <a:chExt cx="1298111" cy="1101697"/>
          </a:xfrm>
        </p:grpSpPr>
        <p:sp>
          <p:nvSpPr>
            <p:cNvPr id="76" name="Rectangle 75"/>
            <p:cNvSpPr/>
            <p:nvPr/>
          </p:nvSpPr>
          <p:spPr bwMode="auto">
            <a:xfrm>
              <a:off x="6861111"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Event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328925" y="2286000"/>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4036119" y="2246385"/>
            <a:ext cx="1297251" cy="1100967"/>
            <a:chOff x="4034752" y="2245599"/>
            <a:chExt cx="1298111" cy="1101697"/>
          </a:xfrm>
        </p:grpSpPr>
        <p:sp>
          <p:nvSpPr>
            <p:cNvPr id="79" name="Rectangle 78"/>
            <p:cNvSpPr/>
            <p:nvPr/>
          </p:nvSpPr>
          <p:spPr bwMode="auto">
            <a:xfrm>
              <a:off x="403475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Expense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553996" y="2438400"/>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1379" tIns="45690" rIns="91379" bIns="45690" numCol="1" anchor="t" anchorCtr="0" compatLnSpc="1">
              <a:prstTxWarp prst="textNoShape">
                <a:avLst/>
              </a:prstTxWarp>
            </a:bodyPr>
            <a:lstStyle/>
            <a:p>
              <a:pPr defTabSz="913727"/>
              <a:endParaRPr lang="en-US" sz="1400">
                <a:solidFill>
                  <a:srgbClr val="000000"/>
                </a:solidFill>
              </a:endParaRPr>
            </a:p>
          </p:txBody>
        </p:sp>
      </p:grpSp>
      <p:grpSp>
        <p:nvGrpSpPr>
          <p:cNvPr id="81" name="Group 80"/>
          <p:cNvGrpSpPr/>
          <p:nvPr/>
        </p:nvGrpSpPr>
        <p:grpSpPr>
          <a:xfrm>
            <a:off x="5448362" y="3421121"/>
            <a:ext cx="1297251" cy="1100967"/>
            <a:chOff x="5447932" y="3421114"/>
            <a:chExt cx="1298111" cy="1101697"/>
          </a:xfrm>
        </p:grpSpPr>
        <p:sp>
          <p:nvSpPr>
            <p:cNvPr id="82" name="Rectangle 81"/>
            <p:cNvSpPr/>
            <p:nvPr/>
          </p:nvSpPr>
          <p:spPr bwMode="auto">
            <a:xfrm>
              <a:off x="544793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890554" y="3544888"/>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5690" numCol="1" anchor="b" anchorCtr="0" compatLnSpc="1">
              <a:prstTxWarp prst="textNoShape">
                <a:avLst/>
              </a:prstTxWarp>
              <a:noAutofit/>
            </a:bodyPr>
            <a:lstStyle/>
            <a:p>
              <a:pPr defTabSz="913727"/>
              <a:endParaRPr lang="en-US" sz="1400">
                <a:solidFill>
                  <a:srgbClr val="000000"/>
                </a:solidFill>
              </a:endParaRPr>
            </a:p>
          </p:txBody>
        </p:sp>
      </p:grpSp>
      <p:grpSp>
        <p:nvGrpSpPr>
          <p:cNvPr id="84" name="Group 83"/>
          <p:cNvGrpSpPr/>
          <p:nvPr/>
        </p:nvGrpSpPr>
        <p:grpSpPr>
          <a:xfrm>
            <a:off x="6860606" y="3421121"/>
            <a:ext cx="1297251" cy="1100967"/>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Risk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0788" y="3425538"/>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4036119" y="3421121"/>
            <a:ext cx="1297251" cy="1100967"/>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Help-desk</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6390" y="3447181"/>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3179409" y="1622169"/>
            <a:ext cx="2917579" cy="3529017"/>
            <a:chOff x="1086059" y="1620968"/>
            <a:chExt cx="2919513" cy="3531357"/>
          </a:xfrm>
        </p:grpSpPr>
        <p:grpSp>
          <p:nvGrpSpPr>
            <p:cNvPr id="19" name="Group 18"/>
            <p:cNvGrpSpPr/>
            <p:nvPr/>
          </p:nvGrpSpPr>
          <p:grpSpPr>
            <a:xfrm>
              <a:off x="1086059" y="2245598"/>
              <a:ext cx="2919513" cy="2906727"/>
              <a:chOff x="1086059" y="2245598"/>
              <a:chExt cx="2919513" cy="2906727"/>
            </a:xfrm>
          </p:grpSpPr>
          <p:sp>
            <p:nvSpPr>
              <p:cNvPr id="7" name="Rectangle 6"/>
              <p:cNvSpPr/>
              <p:nvPr/>
            </p:nvSpPr>
            <p:spPr bwMode="auto">
              <a:xfrm>
                <a:off x="1156152" y="2245598"/>
                <a:ext cx="2755404" cy="2906727"/>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059" y="3544888"/>
                <a:ext cx="2857819" cy="1321092"/>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8796" y="2610540"/>
                <a:ext cx="2806776" cy="889655"/>
              </a:xfrm>
              <a:prstGeom prst="rect">
                <a:avLst/>
              </a:prstGeom>
            </p:spPr>
          </p:pic>
        </p:grpSp>
        <p:sp>
          <p:nvSpPr>
            <p:cNvPr id="20" name="Rectangle 19"/>
            <p:cNvSpPr/>
            <p:nvPr/>
          </p:nvSpPr>
          <p:spPr bwMode="auto">
            <a:xfrm>
              <a:off x="1156152" y="1620968"/>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50" dirty="0">
                  <a:gradFill>
                    <a:gsLst>
                      <a:gs pos="0">
                        <a:srgbClr val="FFFFFF"/>
                      </a:gs>
                      <a:gs pos="100000">
                        <a:srgbClr val="FFFFFF"/>
                      </a:gs>
                    </a:gsLst>
                    <a:lin ang="5400000" scaled="0"/>
                  </a:gradFill>
                  <a:ea typeface="Segoe UI" pitchFamily="34" charset="0"/>
                  <a:cs typeface="Segoe UI" pitchFamily="34" charset="0"/>
                </a:rPr>
                <a:t>Products and platforms</a:t>
              </a:r>
            </a:p>
          </p:txBody>
        </p:sp>
      </p:grpSp>
      <p:grpSp>
        <p:nvGrpSpPr>
          <p:cNvPr id="5" name="Group 4"/>
          <p:cNvGrpSpPr/>
          <p:nvPr/>
        </p:nvGrpSpPr>
        <p:grpSpPr>
          <a:xfrm>
            <a:off x="6109345" y="1622169"/>
            <a:ext cx="2753578" cy="3529017"/>
            <a:chOff x="6110943" y="1620969"/>
            <a:chExt cx="2755404" cy="3531357"/>
          </a:xfrm>
        </p:grpSpPr>
        <p:grpSp>
          <p:nvGrpSpPr>
            <p:cNvPr id="4" name="Group 3"/>
            <p:cNvGrpSpPr/>
            <p:nvPr/>
          </p:nvGrpSpPr>
          <p:grpSpPr>
            <a:xfrm>
              <a:off x="6110943" y="1620969"/>
              <a:ext cx="2755404" cy="3531357"/>
              <a:chOff x="6110943" y="1620969"/>
              <a:chExt cx="2755404" cy="3531357"/>
            </a:xfrm>
          </p:grpSpPr>
          <p:sp>
            <p:nvSpPr>
              <p:cNvPr id="21" name="Rectangle 20"/>
              <p:cNvSpPr/>
              <p:nvPr/>
            </p:nvSpPr>
            <p:spPr bwMode="auto">
              <a:xfrm>
                <a:off x="6110943" y="1620969"/>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Services and data</a:t>
                </a:r>
              </a:p>
            </p:txBody>
          </p:sp>
          <p:sp>
            <p:nvSpPr>
              <p:cNvPr id="14" name="Rectangle 13"/>
              <p:cNvSpPr/>
              <p:nvPr/>
            </p:nvSpPr>
            <p:spPr bwMode="auto">
              <a:xfrm>
                <a:off x="6110943" y="2242314"/>
                <a:ext cx="2755404" cy="2910012"/>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6494963" y="2405764"/>
              <a:ext cx="1987365" cy="2583112"/>
              <a:chOff x="6437189" y="2370494"/>
              <a:chExt cx="1987365" cy="2583112"/>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3545" y="2370494"/>
                <a:ext cx="1514652" cy="480094"/>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51050" y="3332559"/>
                <a:ext cx="1559643" cy="228600"/>
              </a:xfrm>
              <a:prstGeom prst="rect">
                <a:avLst/>
              </a:prstGeom>
            </p:spPr>
          </p:pic>
          <p:pic>
            <p:nvPicPr>
              <p:cNvPr id="41" name="Picture 2" descr="C:\Users\v-sacars\Documents\Microsoft\Product logos\dyn-brand_bL_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37189" y="2714460"/>
                <a:ext cx="1987365" cy="42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v-sacars\Documents\Microsoft\Product logos\SQL_h_bL_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04539" y="4109483"/>
                <a:ext cx="1652664" cy="42088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0" descr="bing_rgb_r.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978130" y="3764235"/>
                <a:ext cx="905482" cy="31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845017" y="4674456"/>
                <a:ext cx="1333474" cy="279150"/>
              </a:xfrm>
              <a:prstGeom prst="rect">
                <a:avLst/>
              </a:prstGeom>
            </p:spPr>
          </p:pic>
        </p:grpSp>
      </p:grpSp>
    </p:spTree>
    <p:extLst>
      <p:ext uri="{BB962C8B-B14F-4D97-AF65-F5344CB8AC3E}">
        <p14:creationId xmlns:p14="http://schemas.microsoft.com/office/powerpoint/2010/main" val="22269084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17318 -7.40741E-7 " pathEditMode="relative" rAng="0" ptsTypes="AA">
                                      <p:cBhvr>
                                        <p:cTn id="6" dur="2000" fill="hold"/>
                                        <p:tgtEl>
                                          <p:spTgt spid="47"/>
                                        </p:tgtEl>
                                        <p:attrNameLst>
                                          <p:attrName>ppt_x</p:attrName>
                                          <p:attrName>ppt_y</p:attrName>
                                        </p:attrNameLst>
                                      </p:cBhvr>
                                      <p:rCtr x="-8659" y="0"/>
                                    </p:animMotion>
                                  </p:childTnLst>
                                </p:cTn>
                              </p:par>
                              <p:par>
                                <p:cTn id="7" presetID="42" presetClass="path" presetSubtype="0" accel="50000" decel="50000" fill="hold" nodeType="withEffect">
                                  <p:stCondLst>
                                    <p:cond delay="0"/>
                                  </p:stCondLst>
                                  <p:childTnLst>
                                    <p:animMotion origin="layout" path="M -2.88299E-6 0 L 0.1817 0 " pathEditMode="relative" rAng="0" ptsTypes="AA">
                                      <p:cBhvr>
                                        <p:cTn id="8" dur="2000" fill="hold"/>
                                        <p:tgtEl>
                                          <p:spTgt spid="5"/>
                                        </p:tgtEl>
                                        <p:attrNameLst>
                                          <p:attrName>ppt_x</p:attrName>
                                          <p:attrName>ppt_y</p:attrName>
                                        </p:attrNameLst>
                                      </p:cBhvr>
                                      <p:rCtr x="9085" y="0"/>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Apps for SharePoint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32208686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Apps for </a:t>
            </a:r>
            <a:r>
              <a:rPr lang="en-US" b="0" dirty="0" err="1" smtClean="0"/>
              <a:t>OFFICe</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2959593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Meet </a:t>
            </a:r>
            <a:r>
              <a:rPr lang="en-US" dirty="0"/>
              <a:t>Jeremy Thake | @</a:t>
            </a:r>
            <a:r>
              <a:rPr lang="en-US" dirty="0" err="1"/>
              <a:t>jthake</a:t>
            </a:r>
            <a:endParaRPr lang="en-US" dirty="0"/>
          </a:p>
        </p:txBody>
      </p:sp>
      <p:sp>
        <p:nvSpPr>
          <p:cNvPr id="7" name="Content Placeholder 6"/>
          <p:cNvSpPr>
            <a:spLocks noGrp="1"/>
          </p:cNvSpPr>
          <p:nvPr>
            <p:ph sz="quarter" idx="10"/>
          </p:nvPr>
        </p:nvSpPr>
        <p:spPr/>
        <p:txBody>
          <a:bodyPr/>
          <a:lstStyle/>
          <a:p>
            <a:r>
              <a:rPr lang="en-US" dirty="0"/>
              <a:t>Jeremy </a:t>
            </a:r>
            <a:r>
              <a:rPr lang="en-US" dirty="0" smtClean="0"/>
              <a:t>recently joined Microsoft as Technical </a:t>
            </a:r>
            <a:r>
              <a:rPr lang="en-US" dirty="0"/>
              <a:t>Product Manager </a:t>
            </a:r>
            <a:r>
              <a:rPr lang="en-US" dirty="0" smtClean="0"/>
              <a:t>for </a:t>
            </a:r>
            <a:r>
              <a:rPr lang="en-US" dirty="0"/>
              <a:t>the Visual Studio Developer story for Office </a:t>
            </a:r>
            <a:r>
              <a:rPr lang="en-US" dirty="0" smtClean="0"/>
              <a:t>365 development</a:t>
            </a:r>
            <a:endParaRPr lang="en-US" dirty="0"/>
          </a:p>
          <a:p>
            <a:r>
              <a:rPr lang="en-US" dirty="0" smtClean="0"/>
              <a:t>He </a:t>
            </a:r>
            <a:r>
              <a:rPr lang="en-US" dirty="0"/>
              <a:t>has been heavily involved in the SharePoint community since 2006 </a:t>
            </a:r>
          </a:p>
          <a:p>
            <a:pPr lvl="1"/>
            <a:r>
              <a:rPr lang="en-US" dirty="0" smtClean="0"/>
              <a:t>SharePoint </a:t>
            </a:r>
            <a:r>
              <a:rPr lang="en-US" dirty="0"/>
              <a:t>MVP award 4 years in a </a:t>
            </a:r>
            <a:r>
              <a:rPr lang="en-US" dirty="0" smtClean="0"/>
              <a:t>row</a:t>
            </a:r>
          </a:p>
          <a:p>
            <a:pPr lvl="1"/>
            <a:r>
              <a:rPr lang="en-US" dirty="0"/>
              <a:t>Chief Architect shipping two Apps to the Office Store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8191" y="4066919"/>
            <a:ext cx="2537248" cy="2537248"/>
          </a:xfrm>
          <a:prstGeom prst="rect">
            <a:avLst/>
          </a:prstGeom>
        </p:spPr>
      </p:pic>
    </p:spTree>
    <p:extLst>
      <p:ext uri="{BB962C8B-B14F-4D97-AF65-F5344CB8AC3E}">
        <p14:creationId xmlns:p14="http://schemas.microsoft.com/office/powerpoint/2010/main" val="371589938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momentum</a:t>
            </a:r>
            <a:endParaRPr lang="en-US" dirty="0"/>
          </a:p>
        </p:txBody>
      </p:sp>
      <p:grpSp>
        <p:nvGrpSpPr>
          <p:cNvPr id="28" name="Group 27"/>
          <p:cNvGrpSpPr/>
          <p:nvPr/>
        </p:nvGrpSpPr>
        <p:grpSpPr>
          <a:xfrm>
            <a:off x="6548733" y="1190077"/>
            <a:ext cx="5377148" cy="5375594"/>
            <a:chOff x="6681789" y="1212849"/>
            <a:chExt cx="5486400" cy="5484814"/>
          </a:xfrm>
        </p:grpSpPr>
        <p:sp>
          <p:nvSpPr>
            <p:cNvPr id="14" name="Rectangle 13"/>
            <p:cNvSpPr/>
            <p:nvPr/>
          </p:nvSpPr>
          <p:spPr bwMode="auto">
            <a:xfrm>
              <a:off x="6681789" y="1212849"/>
              <a:ext cx="5486400" cy="5484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5" tIns="268857" rIns="0" bIns="0" numCol="1" spcCol="0" rtlCol="0" fromWordArt="0" anchor="b" anchorCtr="0" forceAA="0" compatLnSpc="1">
              <a:prstTxWarp prst="textNoShape">
                <a:avLst/>
              </a:prstTxWarp>
              <a:noAutofit/>
            </a:bodyPr>
            <a:lstStyle/>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r>
                <a:rPr lang="en-US" sz="3528" dirty="0">
                  <a:solidFill>
                    <a:srgbClr val="FFFFFF"/>
                  </a:solidFill>
                  <a:latin typeface="Segoe UI Light"/>
                  <a:ea typeface="Segoe UI" pitchFamily="34" charset="0"/>
                  <a:cs typeface="Segoe UI" pitchFamily="34" charset="0"/>
                </a:rPr>
                <a:t>International expansion</a:t>
              </a:r>
              <a:r>
                <a:rPr lang="en-US" sz="2744" b="1" dirty="0">
                  <a:solidFill>
                    <a:srgbClr val="FFFFFF"/>
                  </a:solidFill>
                  <a:ea typeface="Segoe UI" pitchFamily="34" charset="0"/>
                  <a:cs typeface="Segoe UI" pitchFamily="34" charset="0"/>
                </a:rPr>
                <a:t/>
              </a:r>
              <a:br>
                <a:rPr lang="en-US" sz="2744" b="1" dirty="0">
                  <a:solidFill>
                    <a:srgbClr val="FFFFFF"/>
                  </a:solidFill>
                  <a:ea typeface="Segoe UI" pitchFamily="34" charset="0"/>
                  <a:cs typeface="Segoe UI" pitchFamily="34" charset="0"/>
                </a:rPr>
              </a:br>
              <a:endParaRPr lang="en-US" sz="31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1982" y="1779464"/>
              <a:ext cx="3166013" cy="3798319"/>
            </a:xfrm>
            <a:prstGeom prst="rect">
              <a:avLst/>
            </a:prstGeom>
          </p:spPr>
        </p:pic>
      </p:grpSp>
      <p:grpSp>
        <p:nvGrpSpPr>
          <p:cNvPr id="8" name="Group 7"/>
          <p:cNvGrpSpPr/>
          <p:nvPr/>
        </p:nvGrpSpPr>
        <p:grpSpPr>
          <a:xfrm>
            <a:off x="295922" y="2994017"/>
            <a:ext cx="6208201" cy="1753697"/>
            <a:chOff x="301935" y="3053442"/>
            <a:chExt cx="6334338" cy="1789328"/>
          </a:xfrm>
        </p:grpSpPr>
        <p:sp>
          <p:nvSpPr>
            <p:cNvPr id="34" name="Rectangle 33"/>
            <p:cNvSpPr/>
            <p:nvPr/>
          </p:nvSpPr>
          <p:spPr bwMode="auto">
            <a:xfrm>
              <a:off x="301935" y="3053442"/>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Hundreds </a:t>
              </a:r>
              <a:br>
                <a:rPr lang="en-US" sz="2744" b="1" dirty="0">
                  <a:gradFill>
                    <a:gsLst>
                      <a:gs pos="0">
                        <a:srgbClr val="0072C6"/>
                      </a:gs>
                      <a:gs pos="100000">
                        <a:srgbClr val="0072C6"/>
                      </a:gs>
                    </a:gsLst>
                    <a:lin ang="5400000" scaled="0"/>
                  </a:gradFill>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of business apps</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108" y="3388250"/>
              <a:ext cx="1063738" cy="1454520"/>
            </a:xfrm>
            <a:prstGeom prst="rect">
              <a:avLst/>
            </a:prstGeom>
          </p:spPr>
        </p:pic>
      </p:grpSp>
      <p:grpSp>
        <p:nvGrpSpPr>
          <p:cNvPr id="10" name="Group 9"/>
          <p:cNvGrpSpPr/>
          <p:nvPr/>
        </p:nvGrpSpPr>
        <p:grpSpPr>
          <a:xfrm>
            <a:off x="295922" y="1190077"/>
            <a:ext cx="6208201" cy="1753697"/>
            <a:chOff x="301935" y="1212849"/>
            <a:chExt cx="6334338" cy="1789328"/>
          </a:xfrm>
        </p:grpSpPr>
        <p:sp>
          <p:nvSpPr>
            <p:cNvPr id="33" name="Rectangle 32"/>
            <p:cNvSpPr/>
            <p:nvPr/>
          </p:nvSpPr>
          <p:spPr bwMode="auto">
            <a:xfrm>
              <a:off x="301935" y="1212849"/>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Exponential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growth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In-store visits</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53" y="1458298"/>
              <a:ext cx="1602402" cy="1543879"/>
            </a:xfrm>
            <a:prstGeom prst="rect">
              <a:avLst/>
            </a:prstGeom>
          </p:spPr>
        </p:pic>
      </p:grpSp>
      <p:grpSp>
        <p:nvGrpSpPr>
          <p:cNvPr id="9" name="Group 8"/>
          <p:cNvGrpSpPr/>
          <p:nvPr/>
        </p:nvGrpSpPr>
        <p:grpSpPr>
          <a:xfrm>
            <a:off x="295922" y="4811974"/>
            <a:ext cx="6208201" cy="1927588"/>
            <a:chOff x="301935" y="4908335"/>
            <a:chExt cx="6334338" cy="1966752"/>
          </a:xfrm>
        </p:grpSpPr>
        <p:sp>
          <p:nvSpPr>
            <p:cNvPr id="35" name="Rectangle 34"/>
            <p:cNvSpPr/>
            <p:nvPr/>
          </p:nvSpPr>
          <p:spPr bwMode="auto">
            <a:xfrm>
              <a:off x="301935" y="4908335"/>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Available in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b="1" dirty="0">
                  <a:gradFill>
                    <a:gsLst>
                      <a:gs pos="0">
                        <a:srgbClr val="0072C6"/>
                      </a:gs>
                      <a:gs pos="100000">
                        <a:srgbClr val="0072C6"/>
                      </a:gs>
                    </a:gsLst>
                    <a:lin ang="5400000" scaled="0"/>
                  </a:gradFill>
                  <a:ea typeface="Segoe UI" pitchFamily="34" charset="0"/>
                  <a:cs typeface="Segoe UI" pitchFamily="34" charset="0"/>
                </a:rPr>
                <a:t>142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markets</a:t>
              </a: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292" y="5096641"/>
              <a:ext cx="1233369" cy="1778446"/>
            </a:xfrm>
            <a:prstGeom prst="rect">
              <a:avLst/>
            </a:prstGeom>
          </p:spPr>
        </p:pic>
      </p:grpSp>
      <p:grpSp>
        <p:nvGrpSpPr>
          <p:cNvPr id="11" name="Group 10"/>
          <p:cNvGrpSpPr/>
          <p:nvPr/>
        </p:nvGrpSpPr>
        <p:grpSpPr>
          <a:xfrm>
            <a:off x="0" y="1029699"/>
            <a:ext cx="12188825" cy="5826922"/>
            <a:chOff x="0" y="1049213"/>
            <a:chExt cx="12436475" cy="5945312"/>
          </a:xfrm>
        </p:grpSpPr>
        <p:sp>
          <p:nvSpPr>
            <p:cNvPr id="4" name="Rectangle 3"/>
            <p:cNvSpPr/>
            <p:nvPr/>
          </p:nvSpPr>
          <p:spPr bwMode="auto">
            <a:xfrm>
              <a:off x="0"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2" name="Rectangle 21"/>
            <p:cNvSpPr/>
            <p:nvPr/>
          </p:nvSpPr>
          <p:spPr bwMode="auto">
            <a:xfrm>
              <a:off x="12161837"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673703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00" fill="hold"/>
                                        <p:tgtEl>
                                          <p:spTgt spid="28"/>
                                        </p:tgtEl>
                                        <p:attrNameLst>
                                          <p:attrName>ppt_x</p:attrName>
                                        </p:attrNameLst>
                                      </p:cBhvr>
                                      <p:tavLst>
                                        <p:tav tm="0">
                                          <p:val>
                                            <p:strVal val="1+#ppt_w/2"/>
                                          </p:val>
                                        </p:tav>
                                        <p:tav tm="100000">
                                          <p:val>
                                            <p:strVal val="#ppt_x"/>
                                          </p:val>
                                        </p:tav>
                                      </p:tavLst>
                                    </p:anim>
                                    <p:anim calcmode="lin" valueType="num">
                                      <p:cBhvr additive="base">
                                        <p:cTn id="8" dur="7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0-#ppt_w/2"/>
                                          </p:val>
                                        </p:tav>
                                        <p:tav tm="100000">
                                          <p:val>
                                            <p:strVal val="#ppt_x"/>
                                          </p:val>
                                        </p:tav>
                                      </p:tavLst>
                                    </p:anim>
                                    <p:anim calcmode="lin" valueType="num">
                                      <p:cBhvr additive="base">
                                        <p:cTn id="12" dur="7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00" fill="hold"/>
                                        <p:tgtEl>
                                          <p:spTgt spid="8"/>
                                        </p:tgtEl>
                                        <p:attrNameLst>
                                          <p:attrName>ppt_x</p:attrName>
                                        </p:attrNameLst>
                                      </p:cBhvr>
                                      <p:tavLst>
                                        <p:tav tm="0">
                                          <p:val>
                                            <p:strVal val="0-#ppt_w/2"/>
                                          </p:val>
                                        </p:tav>
                                        <p:tav tm="100000">
                                          <p:val>
                                            <p:strVal val="#ppt_x"/>
                                          </p:val>
                                        </p:tav>
                                      </p:tavLst>
                                    </p:anim>
                                    <p:anim calcmode="lin" valueType="num">
                                      <p:cBhvr additive="base">
                                        <p:cTn id="16" dur="7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APIs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06265689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28997" y="1636617"/>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581009" y="1019634"/>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095572" y="420472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13456" y="4036925"/>
            <a:ext cx="4004855" cy="2137790"/>
          </a:xfrm>
          <a:prstGeom prst="rect">
            <a:avLst/>
          </a:prstGeom>
        </p:spPr>
      </p:pic>
    </p:spTree>
    <p:extLst>
      <p:ext uri="{BB962C8B-B14F-4D97-AF65-F5344CB8AC3E}">
        <p14:creationId xmlns:p14="http://schemas.microsoft.com/office/powerpoint/2010/main" val="284729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23</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51214" y="1188546"/>
            <a:ext cx="6362889" cy="5368688"/>
          </a:xfrm>
          <a:prstGeom prst="rect">
            <a:avLst/>
          </a:prstGeom>
          <a:ln w="3175">
            <a:solidFill>
              <a:schemeClr val="tx1"/>
            </a:solidFill>
          </a:ln>
        </p:spPr>
      </p:pic>
      <p:sp>
        <p:nvSpPr>
          <p:cNvPr id="6" name="Oval 5"/>
          <p:cNvSpPr/>
          <p:nvPr/>
        </p:nvSpPr>
        <p:spPr bwMode="auto">
          <a:xfrm>
            <a:off x="3943576" y="2006528"/>
            <a:ext cx="4660144" cy="107541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noAutofit/>
          </a:bodyPr>
          <a:lstStyle/>
          <a:p>
            <a:pPr algn="ctr" defTabSz="89590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80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1114" y="5565953"/>
            <a:ext cx="11638543" cy="821626"/>
          </a:xfrm>
          <a:prstGeom prst="rect">
            <a:avLst/>
          </a:prstGeom>
          <a:solidFill>
            <a:schemeClr val="accent1">
              <a:lumMod val="50000"/>
            </a:schemeClr>
          </a:solidFill>
          <a:ln w="10795" cap="flat" cmpd="sng" algn="ctr">
            <a:noFill/>
            <a:prstDash val="solid"/>
          </a:ln>
          <a:effectLst/>
        </p:spPr>
        <p:txBody>
          <a:bodyPr lIns="179259" tIns="143407" rIns="179259" bIns="143407" rtlCol="0" anchor="t" anchorCtr="0"/>
          <a:lstStyle/>
          <a:p>
            <a:pPr defTabSz="896080">
              <a:defRPr/>
            </a:pPr>
            <a:r>
              <a:rPr lang="en-US" sz="1764"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1114" y="2234383"/>
            <a:ext cx="11638543" cy="821626"/>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59" tIns="143407" rIns="179259" bIns="143407" numCol="1" spcCol="1245" anchor="t" anchorCtr="0">
            <a:noAutofit/>
          </a:bodyPr>
          <a:lstStyle/>
          <a:p>
            <a:pPr defTabSz="1612086">
              <a:lnSpc>
                <a:spcPct val="90000"/>
              </a:lnSpc>
              <a:spcBef>
                <a:spcPct val="0"/>
              </a:spcBef>
              <a:spcAft>
                <a:spcPct val="35000"/>
              </a:spcAft>
            </a:pPr>
            <a:r>
              <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21"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1118" y="3115496"/>
            <a:ext cx="8949968" cy="2390970"/>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2941">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err="1">
                  <a:gradFill>
                    <a:gsLst>
                      <a:gs pos="0">
                        <a:schemeClr val="bg1"/>
                      </a:gs>
                      <a:gs pos="53000">
                        <a:schemeClr val="bg1"/>
                      </a:gs>
                    </a:gsLst>
                    <a:lin ang="5400000" scaled="0"/>
                  </a:gradFill>
                </a:rPr>
                <a:t>.Net</a:t>
              </a:r>
              <a:r>
                <a:rPr lang="en-US" sz="1764"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pPr>
              <a:r>
                <a:rPr lang="en-US" sz="1764" dirty="0">
                  <a:gradFill>
                    <a:gsLst>
                      <a:gs pos="0">
                        <a:schemeClr val="tx1"/>
                      </a:gs>
                      <a:gs pos="53000">
                        <a:schemeClr val="tx1"/>
                      </a:gs>
                    </a:gsLst>
                    <a:lin ang="5400000" scaled="0"/>
                  </a:gradFill>
                </a:rPr>
                <a:t>Execute </a:t>
              </a:r>
              <a:br>
                <a:rPr lang="en-US" sz="1764" dirty="0">
                  <a:gradFill>
                    <a:gsLst>
                      <a:gs pos="0">
                        <a:schemeClr val="tx1"/>
                      </a:gs>
                      <a:gs pos="53000">
                        <a:schemeClr val="tx1"/>
                      </a:gs>
                    </a:gsLst>
                    <a:lin ang="5400000" scaled="0"/>
                  </a:gradFill>
                </a:rPr>
              </a:br>
              <a:r>
                <a:rPr lang="en-US" sz="1764" dirty="0">
                  <a:gradFill>
                    <a:gsLst>
                      <a:gs pos="0">
                        <a:schemeClr val="tx1"/>
                      </a:gs>
                      <a:gs pos="53000">
                        <a:schemeClr val="tx1"/>
                      </a:gs>
                    </a:gsLst>
                    <a:lin ang="5400000" scaled="0"/>
                  </a:gradFill>
                </a:rPr>
                <a:t>query</a:t>
              </a:r>
            </a:p>
          </p:txBody>
        </p:sp>
      </p:grpSp>
      <p:grpSp>
        <p:nvGrpSpPr>
          <p:cNvPr id="5" name="Group 4"/>
          <p:cNvGrpSpPr/>
          <p:nvPr/>
        </p:nvGrpSpPr>
        <p:grpSpPr>
          <a:xfrm>
            <a:off x="10127274" y="3217642"/>
            <a:ext cx="1822520" cy="2271738"/>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3137"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defRPr/>
              </a:pPr>
              <a:r>
                <a:rPr lang="en-US" sz="1764" dirty="0">
                  <a:gradFill>
                    <a:gsLst>
                      <a:gs pos="0">
                        <a:schemeClr val="tx1"/>
                      </a:gs>
                      <a:gs pos="53000">
                        <a:schemeClr val="tx1"/>
                      </a:gs>
                    </a:gsLst>
                    <a:lin ang="5400000" scaled="0"/>
                  </a:gradFill>
                </a:rPr>
                <a:t>REST/ OData</a:t>
              </a:r>
            </a:p>
          </p:txBody>
        </p:sp>
      </p:grpSp>
      <p:sp>
        <p:nvSpPr>
          <p:cNvPr id="47" name="Rectangle 46"/>
          <p:cNvSpPr/>
          <p:nvPr/>
        </p:nvSpPr>
        <p:spPr>
          <a:xfrm>
            <a:off x="10043586" y="1188678"/>
            <a:ext cx="1882002" cy="986218"/>
          </a:xfrm>
          <a:prstGeom prst="rect">
            <a:avLst/>
          </a:prstGeom>
          <a:solidFill>
            <a:schemeClr val="accent1"/>
          </a:solidFill>
          <a:ln w="10795" cap="flat" cmpd="sng" algn="ctr">
            <a:noFill/>
            <a:prstDash val="solid"/>
          </a:ln>
          <a:effectLst/>
        </p:spPr>
        <p:txBody>
          <a:bodyPr lIns="119459" tIns="59729" rIns="119459" bIns="59729" rtlCol="0" anchor="t" anchorCtr="0"/>
          <a:lstStyle/>
          <a:p>
            <a:pPr defTabSz="896080"/>
            <a:r>
              <a:rPr lang="en-US" sz="4313"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186105" y="1188678"/>
            <a:ext cx="1882002" cy="986218"/>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grpSp>
      <p:grpSp>
        <p:nvGrpSpPr>
          <p:cNvPr id="8" name="Group 7"/>
          <p:cNvGrpSpPr/>
          <p:nvPr/>
        </p:nvGrpSpPr>
        <p:grpSpPr>
          <a:xfrm>
            <a:off x="281117" y="1188678"/>
            <a:ext cx="1882002" cy="986218"/>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defRPr/>
              </a:pPr>
              <a:r>
                <a:rPr lang="en-US" sz="1568" dirty="0" smtClean="0">
                  <a:gradFill>
                    <a:gsLst>
                      <a:gs pos="0">
                        <a:schemeClr val="bg1"/>
                      </a:gs>
                      <a:gs pos="53000">
                        <a:schemeClr val="bg1"/>
                      </a:gs>
                    </a:gsLst>
                    <a:lin ang="5400000" scaled="0"/>
                  </a:gradFill>
                  <a:ea typeface="Segoe UI" pitchFamily="34" charset="0"/>
                  <a:cs typeface="Segoe UI" pitchFamily="34" charset="0"/>
                </a:rPr>
                <a:t>Sites, Lists and Libs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1" name="Group 10"/>
          <p:cNvGrpSpPr/>
          <p:nvPr/>
        </p:nvGrpSpPr>
        <p:grpSpPr>
          <a:xfrm>
            <a:off x="6138598" y="1188678"/>
            <a:ext cx="1882002" cy="986218"/>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2" name="Group 11"/>
          <p:cNvGrpSpPr/>
          <p:nvPr/>
        </p:nvGrpSpPr>
        <p:grpSpPr>
          <a:xfrm>
            <a:off x="8091092" y="1188678"/>
            <a:ext cx="1882002" cy="986218"/>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BCS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9" name="Group 8"/>
          <p:cNvGrpSpPr/>
          <p:nvPr/>
        </p:nvGrpSpPr>
        <p:grpSpPr>
          <a:xfrm>
            <a:off x="2233611" y="1188678"/>
            <a:ext cx="1882002" cy="986218"/>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Workflow</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sp>
        <p:nvSpPr>
          <p:cNvPr id="15" name="Rectangle 14"/>
          <p:cNvSpPr/>
          <p:nvPr/>
        </p:nvSpPr>
        <p:spPr bwMode="auto">
          <a:xfrm>
            <a:off x="368" y="6387579"/>
            <a:ext cx="12188457"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1114" y="301377"/>
            <a:ext cx="11147937" cy="748683"/>
          </a:xfrm>
        </p:spPr>
        <p:txBody>
          <a:bodyPr/>
          <a:lstStyle/>
          <a:p>
            <a:r>
              <a:rPr lang="en-US" sz="5293" dirty="0"/>
              <a:t>The SharePoint client </a:t>
            </a:r>
            <a:r>
              <a:rPr lang="en-US" sz="5293" dirty="0" smtClean="0"/>
              <a:t>APIs</a:t>
            </a:r>
            <a:endParaRPr lang="en-US" sz="5293" dirty="0"/>
          </a:p>
        </p:txBody>
      </p:sp>
      <p:sp>
        <p:nvSpPr>
          <p:cNvPr id="13" name="Rectangle 12"/>
          <p:cNvSpPr/>
          <p:nvPr/>
        </p:nvSpPr>
        <p:spPr bwMode="auto">
          <a:xfrm>
            <a:off x="4481285" y="-2219216"/>
            <a:ext cx="896191"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4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215189" y="5958961"/>
            <a:ext cx="1676755"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3522" y="283029"/>
            <a:ext cx="11144529" cy="747596"/>
          </a:xfrm>
        </p:spPr>
        <p:txBody>
          <a:bodyPr vert="horz" wrap="square" lIns="143349" tIns="89593" rIns="143349" bIns="89593" rtlCol="0" anchor="t">
            <a:noAutofit/>
          </a:bodyPr>
          <a:lstStyle/>
          <a:p>
            <a:r>
              <a:rPr lang="en-US" sz="5291" dirty="0"/>
              <a:t>Office 365 </a:t>
            </a:r>
            <a:r>
              <a:rPr lang="en-US" sz="5291" dirty="0" smtClean="0"/>
              <a:t>APIs </a:t>
            </a:r>
            <a:endParaRPr lang="en-US" sz="5291" dirty="0"/>
          </a:p>
        </p:txBody>
      </p:sp>
      <p:grpSp>
        <p:nvGrpSpPr>
          <p:cNvPr id="50" name="Group 49"/>
          <p:cNvGrpSpPr/>
          <p:nvPr/>
        </p:nvGrpSpPr>
        <p:grpSpPr>
          <a:xfrm>
            <a:off x="5658794" y="1177630"/>
            <a:ext cx="2790579" cy="5385795"/>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2271" tIns="41136" rIns="82271" bIns="41136" numCol="1" anchor="t" anchorCtr="0" compatLnSpc="1">
              <a:prstTxWarp prst="textNoShape">
                <a:avLst/>
              </a:prstTxWarp>
            </a:bodyPr>
            <a:lstStyle/>
            <a:p>
              <a:endParaRPr lang="en-US" sz="1567"/>
            </a:p>
          </p:txBody>
        </p:sp>
      </p:grpSp>
      <p:grpSp>
        <p:nvGrpSpPr>
          <p:cNvPr id="49" name="Group 48"/>
          <p:cNvGrpSpPr/>
          <p:nvPr/>
        </p:nvGrpSpPr>
        <p:grpSpPr>
          <a:xfrm>
            <a:off x="3026528" y="1177630"/>
            <a:ext cx="2543758" cy="5385795"/>
            <a:chOff x="3088020" y="1200149"/>
            <a:chExt cx="2595442" cy="5495222"/>
          </a:xfrm>
        </p:grpSpPr>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48" name="Group 47"/>
          <p:cNvGrpSpPr/>
          <p:nvPr/>
        </p:nvGrpSpPr>
        <p:grpSpPr>
          <a:xfrm>
            <a:off x="954411" y="1177630"/>
            <a:ext cx="2010343" cy="5385795"/>
            <a:chOff x="973802" y="1200149"/>
            <a:chExt cx="2051189" cy="5495222"/>
          </a:xfrm>
        </p:grpSpPr>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grpSp>
      <p:grpSp>
        <p:nvGrpSpPr>
          <p:cNvPr id="52" name="Group 51"/>
          <p:cNvGrpSpPr/>
          <p:nvPr/>
        </p:nvGrpSpPr>
        <p:grpSpPr>
          <a:xfrm>
            <a:off x="8537880" y="1177630"/>
            <a:ext cx="2472121" cy="5385795"/>
            <a:chOff x="8711350" y="1200149"/>
            <a:chExt cx="2522349" cy="5495222"/>
          </a:xfrm>
        </p:grpSpPr>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pPr>
              <a:r>
                <a:rPr lang="en-US" sz="294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51" name="Group 50"/>
          <p:cNvGrpSpPr/>
          <p:nvPr/>
        </p:nvGrpSpPr>
        <p:grpSpPr>
          <a:xfrm>
            <a:off x="5772198" y="3887319"/>
            <a:ext cx="2544584" cy="2412897"/>
            <a:chOff x="5889476" y="3964893"/>
            <a:chExt cx="2596284" cy="2461922"/>
          </a:xfrm>
        </p:grpSpPr>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3199" dirty="0">
                  <a:gradFill>
                    <a:gsLst>
                      <a:gs pos="0">
                        <a:schemeClr val="bg1"/>
                      </a:gs>
                      <a:gs pos="53000">
                        <a:schemeClr val="bg1"/>
                      </a:gs>
                    </a:gsLst>
                    <a:lin ang="5400000" scaled="0"/>
                  </a:gradFill>
                  <a:ea typeface="Segoe UI" pitchFamily="34" charset="0"/>
                  <a:cs typeface="Segoe UI" pitchFamily="34" charset="0"/>
                </a:rPr>
                <a:t>…</a:t>
              </a:r>
            </a:p>
          </p:txBody>
        </p:sp>
      </p:grpSp>
    </p:spTree>
    <p:extLst>
      <p:ext uri="{BB962C8B-B14F-4D97-AF65-F5344CB8AC3E}">
        <p14:creationId xmlns:p14="http://schemas.microsoft.com/office/powerpoint/2010/main" val="321567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Asp.net MVC project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000144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8.1 </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320936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CORDOVA project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710985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SDK</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iOS SDK</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260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Meet Brian Jones | @jones206</a:t>
            </a:r>
            <a:endParaRPr lang="en-US" dirty="0"/>
          </a:p>
        </p:txBody>
      </p:sp>
      <p:sp>
        <p:nvSpPr>
          <p:cNvPr id="7" name="Content Placeholder 6"/>
          <p:cNvSpPr>
            <a:spLocks noGrp="1"/>
          </p:cNvSpPr>
          <p:nvPr>
            <p:ph sz="quarter" idx="10"/>
          </p:nvPr>
        </p:nvSpPr>
        <p:spPr/>
        <p:txBody>
          <a:bodyPr/>
          <a:lstStyle/>
          <a:p>
            <a:r>
              <a:rPr lang="en-US" dirty="0" smtClean="0"/>
              <a:t>Brian Group Program Manager of the Office Developer Platform team</a:t>
            </a:r>
            <a:endParaRPr lang="en-US" dirty="0"/>
          </a:p>
          <a:p>
            <a:r>
              <a:rPr lang="en-US" dirty="0" smtClean="0"/>
              <a:t>He has spent the past 14 years working on various pieces of the Office and SharePoint products</a:t>
            </a:r>
            <a:endParaRPr lang="en-US" dirty="0"/>
          </a:p>
          <a:p>
            <a:pPr lvl="1"/>
            <a:r>
              <a:rPr lang="en-US" dirty="0" smtClean="0"/>
              <a:t>Word extensibility</a:t>
            </a:r>
          </a:p>
          <a:p>
            <a:pPr lvl="1"/>
            <a:r>
              <a:rPr lang="en-US" dirty="0" smtClean="0"/>
              <a:t>Office Open XML file formats</a:t>
            </a:r>
          </a:p>
          <a:p>
            <a:pPr lvl="1"/>
            <a:r>
              <a:rPr lang="en-US" dirty="0" smtClean="0"/>
              <a:t>Cross product app model</a:t>
            </a:r>
            <a:endParaRPr lang="en-US" dirty="0"/>
          </a:p>
        </p:txBody>
      </p:sp>
      <p:pic>
        <p:nvPicPr>
          <p:cNvPr id="1026" name="Picture 1"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b="10722"/>
          <a:stretch/>
        </p:blipFill>
        <p:spPr bwMode="auto">
          <a:xfrm>
            <a:off x="9412515" y="4113904"/>
            <a:ext cx="2542923" cy="249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31148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Tools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47935622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Developer template and usage</a:t>
            </a:r>
            <a:endParaRPr lang="en-US" dirty="0"/>
          </a:p>
        </p:txBody>
      </p:sp>
      <p:sp>
        <p:nvSpPr>
          <p:cNvPr id="5" name="Content Placeholder 4"/>
          <p:cNvSpPr>
            <a:spLocks noGrp="1"/>
          </p:cNvSpPr>
          <p:nvPr>
            <p:ph type="body" sz="quarter" idx="10"/>
          </p:nvPr>
        </p:nvSpPr>
        <p:spPr/>
        <p:txBody>
          <a:bodyPr/>
          <a:lstStyle/>
          <a:p>
            <a:r>
              <a:rPr lang="en-US" sz="3599"/>
              <a:t>Enables remote development against the SharePoint farm</a:t>
            </a:r>
          </a:p>
          <a:p>
            <a:pPr lvl="1"/>
            <a:r>
              <a:rPr lang="en-US" sz="1999"/>
              <a:t>Also with on-premises deployments</a:t>
            </a:r>
            <a:endParaRPr lang="en-US" sz="1999" dirty="0"/>
          </a:p>
        </p:txBody>
      </p:sp>
      <p:pic>
        <p:nvPicPr>
          <p:cNvPr id="3" name="Picture 2"/>
          <p:cNvPicPr>
            <a:picLocks noChangeAspect="1"/>
          </p:cNvPicPr>
          <p:nvPr/>
        </p:nvPicPr>
        <p:blipFill>
          <a:blip r:embed="rId2"/>
          <a:stretch>
            <a:fillRect/>
          </a:stretch>
        </p:blipFill>
        <p:spPr>
          <a:xfrm>
            <a:off x="2935202" y="2470003"/>
            <a:ext cx="6316832" cy="3924659"/>
          </a:xfrm>
          <a:prstGeom prst="rect">
            <a:avLst/>
          </a:prstGeom>
          <a:ln>
            <a:solidFill>
              <a:schemeClr val="bg1">
                <a:lumMod val="85000"/>
              </a:schemeClr>
            </a:solidFill>
          </a:ln>
        </p:spPr>
      </p:pic>
    </p:spTree>
    <p:extLst>
      <p:ext uri="{BB962C8B-B14F-4D97-AF65-F5344CB8AC3E}">
        <p14:creationId xmlns:p14="http://schemas.microsoft.com/office/powerpoint/2010/main" val="390751353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5587954" y="1421058"/>
            <a:ext cx="1671153" cy="1038290"/>
          </a:xfrm>
          <a:prstGeom prst="rect">
            <a:avLst/>
          </a:prstGeom>
          <a:ln>
            <a:solidFill>
              <a:schemeClr val="bg1">
                <a:lumMod val="85000"/>
              </a:schemeClr>
            </a:solidFill>
          </a:ln>
        </p:spPr>
      </p:pic>
      <p:pic>
        <p:nvPicPr>
          <p:cNvPr id="169" name="Picture 3" descr="C:\Users\vesaj\Pictures\DVD_ART36\Artwork_Imagery\Icons - Illustrations\Internet Clouds web\Istock 5118882 - clouds and sky.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2463" y="2377298"/>
            <a:ext cx="4812806" cy="278051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a:blip r:embed="rId3"/>
          <a:stretch>
            <a:fillRect/>
          </a:stretch>
        </p:blipFill>
        <p:spPr>
          <a:xfrm>
            <a:off x="8741230" y="3755933"/>
            <a:ext cx="1671153" cy="1038290"/>
          </a:xfrm>
          <a:prstGeom prst="rect">
            <a:avLst/>
          </a:prstGeom>
          <a:ln>
            <a:solidFill>
              <a:schemeClr val="bg1">
                <a:lumMod val="85000"/>
              </a:schemeClr>
            </a:solidFill>
          </a:ln>
        </p:spPr>
      </p:pic>
      <p:pic>
        <p:nvPicPr>
          <p:cNvPr id="90" name="Picture 89"/>
          <p:cNvPicPr>
            <a:picLocks noChangeAspect="1"/>
          </p:cNvPicPr>
          <p:nvPr/>
        </p:nvPicPr>
        <p:blipFill>
          <a:blip r:embed="rId3"/>
          <a:stretch>
            <a:fillRect/>
          </a:stretch>
        </p:blipFill>
        <p:spPr>
          <a:xfrm>
            <a:off x="5923383" y="5064158"/>
            <a:ext cx="1671153" cy="1038290"/>
          </a:xfrm>
          <a:prstGeom prst="rect">
            <a:avLst/>
          </a:prstGeom>
          <a:ln>
            <a:solidFill>
              <a:schemeClr val="bg1">
                <a:lumMod val="85000"/>
              </a:schemeClr>
            </a:solidFill>
          </a:ln>
        </p:spPr>
      </p:pic>
      <p:pic>
        <p:nvPicPr>
          <p:cNvPr id="171" name="Picture 2" descr="C:\Users\vesaj\Pictures\DVD_ART36\Artwork_Imagery\Icons - Illustrations\Internet Clouds web\cloud illustration 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630" y="2830664"/>
            <a:ext cx="2306458" cy="1563680"/>
          </a:xfrm>
          <a:prstGeom prst="rect">
            <a:avLst/>
          </a:prstGeom>
          <a:noFill/>
          <a:extLst>
            <a:ext uri="{909E8E84-426E-40DD-AFC4-6F175D3DCCD1}">
              <a14:hiddenFill xmlns:a14="http://schemas.microsoft.com/office/drawing/2010/main">
                <a:solidFill>
                  <a:srgbClr val="FFFFFF"/>
                </a:solidFill>
              </a14:hiddenFill>
            </a:ext>
          </a:extLst>
        </p:spPr>
      </p:pic>
      <p:sp>
        <p:nvSpPr>
          <p:cNvPr id="92" name="Title 91"/>
          <p:cNvSpPr>
            <a:spLocks noGrp="1"/>
          </p:cNvSpPr>
          <p:nvPr>
            <p:ph type="title"/>
          </p:nvPr>
        </p:nvSpPr>
        <p:spPr/>
        <p:txBody>
          <a:bodyPr/>
          <a:lstStyle/>
          <a:p>
            <a:r>
              <a:rPr lang="en-US" dirty="0" smtClean="0"/>
              <a:t>Developer sites and remote development</a:t>
            </a:r>
            <a:endParaRPr lang="en-US" dirty="0"/>
          </a:p>
        </p:txBody>
      </p:sp>
      <p:grpSp>
        <p:nvGrpSpPr>
          <p:cNvPr id="21" name="Group 20"/>
          <p:cNvGrpSpPr/>
          <p:nvPr/>
        </p:nvGrpSpPr>
        <p:grpSpPr>
          <a:xfrm>
            <a:off x="7856967" y="3001287"/>
            <a:ext cx="1644729" cy="1300460"/>
            <a:chOff x="5578884" y="1332415"/>
            <a:chExt cx="2193283" cy="1734192"/>
          </a:xfrm>
        </p:grpSpPr>
        <p:grpSp>
          <p:nvGrpSpPr>
            <p:cNvPr id="96" name="Group 95"/>
            <p:cNvGrpSpPr/>
            <p:nvPr/>
          </p:nvGrpSpPr>
          <p:grpSpPr>
            <a:xfrm>
              <a:off x="5578884" y="1338607"/>
              <a:ext cx="2193283" cy="1728000"/>
              <a:chOff x="7001558" y="1537755"/>
              <a:chExt cx="2193283" cy="1728000"/>
            </a:xfrm>
          </p:grpSpPr>
          <p:grpSp>
            <p:nvGrpSpPr>
              <p:cNvPr id="97" name="Group 96"/>
              <p:cNvGrpSpPr>
                <a:grpSpLocks noChangeAspect="1"/>
              </p:cNvGrpSpPr>
              <p:nvPr/>
            </p:nvGrpSpPr>
            <p:grpSpPr>
              <a:xfrm>
                <a:off x="7418527" y="1537755"/>
                <a:ext cx="1776314" cy="1728000"/>
                <a:chOff x="6325965" y="35683"/>
                <a:chExt cx="2068041" cy="2011789"/>
              </a:xfrm>
            </p:grpSpPr>
            <p:grpSp>
              <p:nvGrpSpPr>
                <p:cNvPr id="99" name="Group 98"/>
                <p:cNvGrpSpPr/>
                <p:nvPr/>
              </p:nvGrpSpPr>
              <p:grpSpPr>
                <a:xfrm>
                  <a:off x="6381692" y="35683"/>
                  <a:ext cx="2012314" cy="2011789"/>
                  <a:chOff x="6849580" y="4206958"/>
                  <a:chExt cx="2012314" cy="2011789"/>
                </a:xfrm>
              </p:grpSpPr>
              <p:grpSp>
                <p:nvGrpSpPr>
                  <p:cNvPr id="107" name="Group 106"/>
                  <p:cNvGrpSpPr/>
                  <p:nvPr/>
                </p:nvGrpSpPr>
                <p:grpSpPr>
                  <a:xfrm>
                    <a:off x="7487957" y="4470625"/>
                    <a:ext cx="666750" cy="1487475"/>
                    <a:chOff x="2081162" y="4640597"/>
                    <a:chExt cx="666750" cy="1487475"/>
                  </a:xfrm>
                  <a:solidFill>
                    <a:schemeClr val="bg1"/>
                  </a:solidFill>
                </p:grpSpPr>
                <p:sp>
                  <p:nvSpPr>
                    <p:cNvPr id="109" name="Snip Diagonal Corner Rectangle 108"/>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8" name="Picture 2" descr="\\MAGNUM\Projects\Microsoft\Cloud Power FY12\Design\Icons\PNGs\Server_2.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6849580" y="4206958"/>
                    <a:ext cx="2012314" cy="2011789"/>
                  </a:xfrm>
                  <a:prstGeom prst="rect">
                    <a:avLst/>
                  </a:prstGeom>
                  <a:noFill/>
                </p:spPr>
              </p:pic>
            </p:grpSp>
            <p:grpSp>
              <p:nvGrpSpPr>
                <p:cNvPr id="100" name="Group 99"/>
                <p:cNvGrpSpPr/>
                <p:nvPr/>
              </p:nvGrpSpPr>
              <p:grpSpPr>
                <a:xfrm>
                  <a:off x="6325965" y="652935"/>
                  <a:ext cx="1090092" cy="875577"/>
                  <a:chOff x="11139221" y="3379827"/>
                  <a:chExt cx="1090092" cy="875577"/>
                </a:xfrm>
              </p:grpSpPr>
              <p:grpSp>
                <p:nvGrpSpPr>
                  <p:cNvPr id="101" name="Group 100"/>
                  <p:cNvGrpSpPr/>
                  <p:nvPr/>
                </p:nvGrpSpPr>
                <p:grpSpPr>
                  <a:xfrm>
                    <a:off x="11139221" y="3379827"/>
                    <a:ext cx="1090092" cy="875577"/>
                    <a:chOff x="3599175" y="4220568"/>
                    <a:chExt cx="1090092" cy="875577"/>
                  </a:xfrm>
                </p:grpSpPr>
                <p:sp>
                  <p:nvSpPr>
                    <p:cNvPr id="103" name="Rounded Rectangle 102"/>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3614541" y="4243079"/>
                      <a:ext cx="1057169" cy="832818"/>
                      <a:chOff x="3705190" y="4561217"/>
                      <a:chExt cx="1057169" cy="832818"/>
                    </a:xfrm>
                  </p:grpSpPr>
                  <p:pic>
                    <p:nvPicPr>
                      <p:cNvPr id="105"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06" name="Rectangle 105"/>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sp>
            <p:nvSpPr>
              <p:cNvPr id="98" name="Left Brace 97"/>
              <p:cNvSpPr/>
              <p:nvPr/>
            </p:nvSpPr>
            <p:spPr>
              <a:xfrm>
                <a:off x="7001558" y="1645713"/>
                <a:ext cx="520262" cy="1515256"/>
              </a:xfrm>
              <a:prstGeom prst="leftBrace">
                <a:avLst>
                  <a:gd name="adj1" fmla="val 44697"/>
                  <a:gd name="adj2" fmla="val 50000"/>
                </a:avLst>
              </a:prstGeom>
              <a:ln>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50"/>
              </a:p>
            </p:txBody>
          </p:sp>
        </p:grpSp>
        <p:grpSp>
          <p:nvGrpSpPr>
            <p:cNvPr id="147" name="Group 146"/>
            <p:cNvGrpSpPr/>
            <p:nvPr/>
          </p:nvGrpSpPr>
          <p:grpSpPr>
            <a:xfrm>
              <a:off x="7057507" y="1332415"/>
              <a:ext cx="539681" cy="500815"/>
              <a:chOff x="636" y="25217"/>
              <a:chExt cx="678949" cy="678949"/>
            </a:xfrm>
          </p:grpSpPr>
          <p:sp>
            <p:nvSpPr>
              <p:cNvPr id="148" name="Oval 14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9"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3</a:t>
                </a:r>
                <a:endParaRPr lang="en-US" sz="1799" b="1" dirty="0"/>
              </a:p>
            </p:txBody>
          </p:sp>
        </p:grpSp>
      </p:grpSp>
      <p:grpSp>
        <p:nvGrpSpPr>
          <p:cNvPr id="6" name="Group 5"/>
          <p:cNvGrpSpPr/>
          <p:nvPr/>
        </p:nvGrpSpPr>
        <p:grpSpPr>
          <a:xfrm>
            <a:off x="2198861" y="2186438"/>
            <a:ext cx="1518012" cy="1387843"/>
            <a:chOff x="1405226" y="1434664"/>
            <a:chExt cx="2024303" cy="1850720"/>
          </a:xfrm>
        </p:grpSpPr>
        <p:pic>
          <p:nvPicPr>
            <p:cNvPr id="52" name="Picture 51"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405226" y="1434664"/>
              <a:ext cx="1851202" cy="1850720"/>
            </a:xfrm>
            <a:prstGeom prst="rect">
              <a:avLst/>
            </a:prstGeom>
            <a:noFill/>
          </p:spPr>
        </p:pic>
        <p:grpSp>
          <p:nvGrpSpPr>
            <p:cNvPr id="156" name="Group 155"/>
            <p:cNvGrpSpPr/>
            <p:nvPr/>
          </p:nvGrpSpPr>
          <p:grpSpPr>
            <a:xfrm>
              <a:off x="2889848" y="1544488"/>
              <a:ext cx="539681" cy="500815"/>
              <a:chOff x="636" y="25217"/>
              <a:chExt cx="678949" cy="678949"/>
            </a:xfrm>
          </p:grpSpPr>
          <p:sp>
            <p:nvSpPr>
              <p:cNvPr id="157" name="Oval 15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8"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4" name="Group 3"/>
          <p:cNvGrpSpPr/>
          <p:nvPr/>
        </p:nvGrpSpPr>
        <p:grpSpPr>
          <a:xfrm>
            <a:off x="2132673" y="3448016"/>
            <a:ext cx="1625436" cy="1348551"/>
            <a:chOff x="207443" y="3152937"/>
            <a:chExt cx="2167556" cy="1798324"/>
          </a:xfrm>
        </p:grpSpPr>
        <p:grpSp>
          <p:nvGrpSpPr>
            <p:cNvPr id="55" name="Group 54"/>
            <p:cNvGrpSpPr/>
            <p:nvPr/>
          </p:nvGrpSpPr>
          <p:grpSpPr>
            <a:xfrm>
              <a:off x="207443" y="3152937"/>
              <a:ext cx="2167556" cy="1798324"/>
              <a:chOff x="4875413" y="971550"/>
              <a:chExt cx="2167556" cy="1798324"/>
            </a:xfrm>
          </p:grpSpPr>
          <p:pic>
            <p:nvPicPr>
              <p:cNvPr id="53" name="Picture 2" descr="\\MAGNUM\Projects\Microsoft\Cloud Power FY12\Design\ICONS_PNG\Devices.png"/>
              <p:cNvPicPr>
                <a:picLocks noChangeAspect="1" noChangeArrowheads="1"/>
              </p:cNvPicPr>
              <p:nvPr/>
            </p:nvPicPr>
            <p:blipFill>
              <a:blip r:embed="rId10" cstate="print">
                <a:duotone>
                  <a:prstClr val="black"/>
                  <a:schemeClr val="accent4">
                    <a:tint val="45000"/>
                    <a:satMod val="400000"/>
                  </a:schemeClr>
                </a:duotone>
              </a:blip>
              <a:srcRect r="54000" b="50000"/>
              <a:stretch>
                <a:fillRect/>
              </a:stretch>
            </p:blipFill>
            <p:spPr bwMode="auto">
              <a:xfrm>
                <a:off x="4875413" y="971550"/>
                <a:ext cx="1517858" cy="1649416"/>
              </a:xfrm>
              <a:prstGeom prst="rect">
                <a:avLst/>
              </a:prstGeom>
              <a:noFill/>
              <a:ln>
                <a:noFill/>
              </a:ln>
            </p:spPr>
          </p:pic>
          <p:pic>
            <p:nvPicPr>
              <p:cNvPr id="54" name="Picture 2" descr="\\MAGNUM\Projects\Microsoft\Cloud Power FY12\Design\ICONS_PNG\Tower.png"/>
              <p:cNvPicPr>
                <a:picLocks noChangeAspect="1" noChangeArrowheads="1"/>
              </p:cNvPicPr>
              <p:nvPr/>
            </p:nvPicPr>
            <p:blipFill>
              <a:blip r:embed="rId11" cstate="print">
                <a:duotone>
                  <a:prstClr val="black"/>
                  <a:schemeClr val="accent4">
                    <a:tint val="45000"/>
                    <a:satMod val="400000"/>
                  </a:schemeClr>
                </a:duotone>
              </a:blip>
              <a:stretch>
                <a:fillRect/>
              </a:stretch>
            </p:blipFill>
            <p:spPr bwMode="auto">
              <a:xfrm>
                <a:off x="5839305" y="1566523"/>
                <a:ext cx="1203664" cy="1203351"/>
              </a:xfrm>
              <a:prstGeom prst="rect">
                <a:avLst/>
              </a:prstGeom>
              <a:noFill/>
            </p:spPr>
          </p:pic>
        </p:grpSp>
        <p:grpSp>
          <p:nvGrpSpPr>
            <p:cNvPr id="159" name="Group 158"/>
            <p:cNvGrpSpPr/>
            <p:nvPr/>
          </p:nvGrpSpPr>
          <p:grpSpPr>
            <a:xfrm>
              <a:off x="1416989" y="3240723"/>
              <a:ext cx="539681" cy="500815"/>
              <a:chOff x="636" y="25217"/>
              <a:chExt cx="678949" cy="678949"/>
            </a:xfrm>
          </p:grpSpPr>
          <p:sp>
            <p:nvSpPr>
              <p:cNvPr id="160" name="Oval 15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3" name="Group 2"/>
          <p:cNvGrpSpPr/>
          <p:nvPr/>
        </p:nvGrpSpPr>
        <p:grpSpPr>
          <a:xfrm>
            <a:off x="2647016" y="4675032"/>
            <a:ext cx="1516845" cy="1387843"/>
            <a:chOff x="1843881" y="4869280"/>
            <a:chExt cx="2022746" cy="1850720"/>
          </a:xfrm>
        </p:grpSpPr>
        <p:pic>
          <p:nvPicPr>
            <p:cNvPr id="74" name="Picture 73"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843881" y="4869280"/>
              <a:ext cx="1851202" cy="1850720"/>
            </a:xfrm>
            <a:prstGeom prst="rect">
              <a:avLst/>
            </a:prstGeom>
            <a:noFill/>
          </p:spPr>
        </p:pic>
        <p:grpSp>
          <p:nvGrpSpPr>
            <p:cNvPr id="162" name="Group 161"/>
            <p:cNvGrpSpPr/>
            <p:nvPr/>
          </p:nvGrpSpPr>
          <p:grpSpPr>
            <a:xfrm>
              <a:off x="3326946" y="4970418"/>
              <a:ext cx="539681" cy="500815"/>
              <a:chOff x="636" y="25217"/>
              <a:chExt cx="678949" cy="678949"/>
            </a:xfrm>
          </p:grpSpPr>
          <p:sp>
            <p:nvSpPr>
              <p:cNvPr id="163" name="Oval 162"/>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4"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cxnSp>
        <p:nvCxnSpPr>
          <p:cNvPr id="170" name="Straight Arrow Connector 169"/>
          <p:cNvCxnSpPr/>
          <p:nvPr/>
        </p:nvCxnSpPr>
        <p:spPr>
          <a:xfrm flipV="1">
            <a:off x="4145984" y="3770831"/>
            <a:ext cx="889140" cy="89594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2" name="Straight Arrow Connector 171"/>
          <p:cNvCxnSpPr>
            <a:endCxn id="171" idx="1"/>
          </p:cNvCxnSpPr>
          <p:nvPr/>
        </p:nvCxnSpPr>
        <p:spPr>
          <a:xfrm flipV="1">
            <a:off x="3652195" y="3612503"/>
            <a:ext cx="1363436" cy="468622"/>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5" name="Straight Arrow Connector 174"/>
          <p:cNvCxnSpPr/>
          <p:nvPr/>
        </p:nvCxnSpPr>
        <p:spPr>
          <a:xfrm>
            <a:off x="3428996" y="3041005"/>
            <a:ext cx="1556985" cy="38874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pic>
        <p:nvPicPr>
          <p:cNvPr id="144" name="Picture 1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50356" y="1941956"/>
            <a:ext cx="2923218" cy="1012597"/>
          </a:xfrm>
          <a:prstGeom prst="rect">
            <a:avLst/>
          </a:prstGeom>
        </p:spPr>
      </p:pic>
      <p:cxnSp>
        <p:nvCxnSpPr>
          <p:cNvPr id="176" name="Straight Arrow Connector 175"/>
          <p:cNvCxnSpPr/>
          <p:nvPr/>
        </p:nvCxnSpPr>
        <p:spPr>
          <a:xfrm flipH="1">
            <a:off x="6632339" y="2686033"/>
            <a:ext cx="393719" cy="329410"/>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7" name="Straight Arrow Connector 176"/>
          <p:cNvCxnSpPr/>
          <p:nvPr/>
        </p:nvCxnSpPr>
        <p:spPr>
          <a:xfrm flipH="1">
            <a:off x="7259498" y="3685797"/>
            <a:ext cx="489683" cy="12456"/>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92" name="Straight Arrow Connector 191"/>
          <p:cNvCxnSpPr/>
          <p:nvPr/>
        </p:nvCxnSpPr>
        <p:spPr>
          <a:xfrm flipH="1" flipV="1">
            <a:off x="6845445" y="4051698"/>
            <a:ext cx="714344" cy="52230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grpSp>
        <p:nvGrpSpPr>
          <p:cNvPr id="39" name="Group 38"/>
          <p:cNvGrpSpPr/>
          <p:nvPr/>
        </p:nvGrpSpPr>
        <p:grpSpPr>
          <a:xfrm>
            <a:off x="7157446" y="4276389"/>
            <a:ext cx="1415298" cy="1376805"/>
            <a:chOff x="7337059" y="3917647"/>
            <a:chExt cx="1887332" cy="1836000"/>
          </a:xfrm>
        </p:grpSpPr>
        <p:grpSp>
          <p:nvGrpSpPr>
            <p:cNvPr id="129" name="Group 128"/>
            <p:cNvGrpSpPr>
              <a:grpSpLocks noChangeAspect="1"/>
            </p:cNvGrpSpPr>
            <p:nvPr/>
          </p:nvGrpSpPr>
          <p:grpSpPr>
            <a:xfrm>
              <a:off x="7337059" y="3917647"/>
              <a:ext cx="1887332" cy="1836000"/>
              <a:chOff x="6325965" y="35683"/>
              <a:chExt cx="2068041" cy="2011789"/>
            </a:xfrm>
          </p:grpSpPr>
          <p:grpSp>
            <p:nvGrpSpPr>
              <p:cNvPr id="131" name="Group 130"/>
              <p:cNvGrpSpPr/>
              <p:nvPr/>
            </p:nvGrpSpPr>
            <p:grpSpPr>
              <a:xfrm>
                <a:off x="6381692" y="35683"/>
                <a:ext cx="2012314" cy="2011789"/>
                <a:chOff x="6849580" y="4206958"/>
                <a:chExt cx="2012314" cy="2011789"/>
              </a:xfrm>
            </p:grpSpPr>
            <p:grpSp>
              <p:nvGrpSpPr>
                <p:cNvPr id="139" name="Group 138"/>
                <p:cNvGrpSpPr/>
                <p:nvPr/>
              </p:nvGrpSpPr>
              <p:grpSpPr>
                <a:xfrm>
                  <a:off x="7487957" y="4470625"/>
                  <a:ext cx="666750" cy="1487475"/>
                  <a:chOff x="2081162" y="4640597"/>
                  <a:chExt cx="666750" cy="1487475"/>
                </a:xfrm>
                <a:solidFill>
                  <a:schemeClr val="bg1"/>
                </a:solidFill>
              </p:grpSpPr>
              <p:sp>
                <p:nvSpPr>
                  <p:cNvPr id="141" name="Snip Diagonal Corner Rectangle 140"/>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0" name="Picture 2" descr="\\MAGNUM\Projects\Microsoft\Cloud Power FY12\Design\Icons\PNGs\Server_2.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6849580" y="4206958"/>
                  <a:ext cx="2012314" cy="2011789"/>
                </a:xfrm>
                <a:prstGeom prst="rect">
                  <a:avLst/>
                </a:prstGeom>
                <a:noFill/>
              </p:spPr>
            </p:pic>
          </p:grpSp>
          <p:grpSp>
            <p:nvGrpSpPr>
              <p:cNvPr id="132" name="Group 131"/>
              <p:cNvGrpSpPr/>
              <p:nvPr/>
            </p:nvGrpSpPr>
            <p:grpSpPr>
              <a:xfrm>
                <a:off x="6325965" y="652935"/>
                <a:ext cx="1090092" cy="875577"/>
                <a:chOff x="11139221" y="3379827"/>
                <a:chExt cx="1090092" cy="875577"/>
              </a:xfrm>
            </p:grpSpPr>
            <p:grpSp>
              <p:nvGrpSpPr>
                <p:cNvPr id="133" name="Group 132"/>
                <p:cNvGrpSpPr/>
                <p:nvPr/>
              </p:nvGrpSpPr>
              <p:grpSpPr>
                <a:xfrm>
                  <a:off x="11139221" y="3379827"/>
                  <a:ext cx="1090092" cy="875577"/>
                  <a:chOff x="3599175" y="4220568"/>
                  <a:chExt cx="1090092" cy="875577"/>
                </a:xfrm>
              </p:grpSpPr>
              <p:sp>
                <p:nvSpPr>
                  <p:cNvPr id="135" name="Rounded Rectangle 134"/>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p:cNvGrpSpPr/>
                  <p:nvPr/>
                </p:nvGrpSpPr>
                <p:grpSpPr>
                  <a:xfrm>
                    <a:off x="3614541" y="4243079"/>
                    <a:ext cx="1057169" cy="832818"/>
                    <a:chOff x="3705190" y="4561217"/>
                    <a:chExt cx="1057169" cy="832818"/>
                  </a:xfrm>
                </p:grpSpPr>
                <p:pic>
                  <p:nvPicPr>
                    <p:cNvPr id="137"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38" name="Rectangle 137"/>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4" name="Picture 133"/>
                <p:cNvPicPr>
                  <a:picLocks noChangeAspect="1"/>
                </p:cNvPicPr>
                <p:nvPr/>
              </p:nvPicPr>
              <p:blipFill rotWithShape="1">
                <a:blip r:embed="rId13"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grpSp>
          <p:nvGrpSpPr>
            <p:cNvPr id="199" name="Group 198"/>
            <p:cNvGrpSpPr/>
            <p:nvPr/>
          </p:nvGrpSpPr>
          <p:grpSpPr>
            <a:xfrm>
              <a:off x="8521937" y="3934775"/>
              <a:ext cx="539681" cy="500815"/>
              <a:chOff x="636" y="25217"/>
              <a:chExt cx="678949" cy="678949"/>
            </a:xfrm>
          </p:grpSpPr>
          <p:sp>
            <p:nvSpPr>
              <p:cNvPr id="200" name="Oval 19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4</a:t>
                </a:r>
                <a:endParaRPr lang="en-US" sz="1799" b="1" dirty="0"/>
              </a:p>
            </p:txBody>
          </p:sp>
        </p:grpSp>
      </p:grpSp>
      <p:grpSp>
        <p:nvGrpSpPr>
          <p:cNvPr id="153" name="Group 152"/>
          <p:cNvGrpSpPr/>
          <p:nvPr/>
        </p:nvGrpSpPr>
        <p:grpSpPr>
          <a:xfrm>
            <a:off x="9363586" y="2001884"/>
            <a:ext cx="404703" cy="375558"/>
            <a:chOff x="636" y="25217"/>
            <a:chExt cx="678949" cy="678949"/>
          </a:xfrm>
        </p:grpSpPr>
        <p:sp>
          <p:nvSpPr>
            <p:cNvPr id="154" name="Oval 15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5"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2</a:t>
              </a:r>
              <a:endParaRPr lang="en-US" sz="1799" b="1" dirty="0"/>
            </a:p>
          </p:txBody>
        </p:sp>
      </p:grpSp>
    </p:spTree>
    <p:extLst>
      <p:ext uri="{BB962C8B-B14F-4D97-AF65-F5344CB8AC3E}">
        <p14:creationId xmlns:p14="http://schemas.microsoft.com/office/powerpoint/2010/main" val="365741289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0322"/>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r>
              <a:rPr lang="en-US" dirty="0">
                <a:gradFill>
                  <a:gsLst>
                    <a:gs pos="2917">
                      <a:schemeClr val="tx1"/>
                    </a:gs>
                    <a:gs pos="30000">
                      <a:schemeClr val="tx1"/>
                    </a:gs>
                  </a:gsLst>
                  <a:lin ang="5400000" scaled="0"/>
                </a:gradFill>
              </a:rPr>
              <a:t>Community</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dirty="0" smtClean="0"/>
              <a:t>Office 365 Developer Center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4663" y="1196847"/>
            <a:ext cx="7784432" cy="4861210"/>
          </a:xfrm>
          <a:prstGeom prst="rect">
            <a:avLst/>
          </a:prstGeom>
        </p:spPr>
      </p:pic>
    </p:spTree>
    <p:extLst>
      <p:ext uri="{BB962C8B-B14F-4D97-AF65-F5344CB8AC3E}">
        <p14:creationId xmlns:p14="http://schemas.microsoft.com/office/powerpoint/2010/main" val="2387492816"/>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8994" y="1541058"/>
            <a:ext cx="6631743" cy="14616622"/>
          </a:xfrm>
          <a:prstGeom prst="rect">
            <a:avLst/>
          </a:prstGeom>
        </p:spPr>
      </p:pic>
      <p:sp>
        <p:nvSpPr>
          <p:cNvPr id="2" name="Title 1"/>
          <p:cNvSpPr>
            <a:spLocks noGrp="1"/>
          </p:cNvSpPr>
          <p:nvPr>
            <p:ph type="title"/>
          </p:nvPr>
        </p:nvSpPr>
        <p:spPr/>
        <p:txBody>
          <a:bodyPr/>
          <a:lstStyle/>
          <a:p>
            <a:r>
              <a:rPr lang="en-US" dirty="0" smtClean="0"/>
              <a:t>Office Blogs</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32283454"/>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732" y="1418520"/>
            <a:ext cx="6081720" cy="4010409"/>
          </a:xfrm>
          <a:prstGeom prst="rect">
            <a:avLst/>
          </a:prstGeom>
        </p:spPr>
      </p:pic>
    </p:spTree>
    <p:extLst>
      <p:ext uri="{BB962C8B-B14F-4D97-AF65-F5344CB8AC3E}">
        <p14:creationId xmlns:p14="http://schemas.microsoft.com/office/powerpoint/2010/main" val="416885310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39014" y="983185"/>
            <a:ext cx="5948700" cy="5139543"/>
          </a:xfrm>
          <a:prstGeom prst="rect">
            <a:avLst/>
          </a:prstGeom>
        </p:spPr>
      </p:pic>
      <p:sp>
        <p:nvSpPr>
          <p:cNvPr id="4" name="TextBox 3"/>
          <p:cNvSpPr txBox="1"/>
          <p:nvPr/>
        </p:nvSpPr>
        <p:spPr>
          <a:xfrm>
            <a:off x="395293" y="1083967"/>
            <a:ext cx="6198657" cy="5774033"/>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30+ 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Open source coming soon!</a:t>
            </a:r>
          </a:p>
        </p:txBody>
      </p:sp>
      <p:sp>
        <p:nvSpPr>
          <p:cNvPr id="2" name="Title 1"/>
          <p:cNvSpPr>
            <a:spLocks noGrp="1"/>
          </p:cNvSpPr>
          <p:nvPr>
            <p:ph type="title"/>
          </p:nvPr>
        </p:nvSpPr>
        <p:spPr/>
        <p:txBody>
          <a:bodyPr/>
          <a:lstStyle/>
          <a:p>
            <a:r>
              <a:rPr lang="en-US" dirty="0" smtClean="0"/>
              <a:t>Patterns &amp; Practices</a:t>
            </a:r>
            <a:endParaRPr lang="en-US" dirty="0"/>
          </a:p>
        </p:txBody>
      </p:sp>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SDK</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766957" y="969627"/>
            <a:ext cx="6426775" cy="4169566"/>
          </a:xfrm>
          <a:prstGeom prst="rect">
            <a:avLst/>
          </a:prstGeom>
        </p:spPr>
      </p:pic>
      <p:sp>
        <p:nvSpPr>
          <p:cNvPr id="5" name="Title 4"/>
          <p:cNvSpPr>
            <a:spLocks noGrp="1"/>
          </p:cNvSpPr>
          <p:nvPr>
            <p:ph type="title"/>
          </p:nvPr>
        </p:nvSpPr>
        <p:spPr/>
        <p:txBody>
          <a:bodyPr/>
          <a:lstStyle/>
          <a:p>
            <a:r>
              <a:rPr lang="en-US" dirty="0" err="1" smtClean="0"/>
              <a:t>GitHub</a:t>
            </a:r>
            <a:endParaRPr lang="en-US" dirty="0"/>
          </a:p>
        </p:txBody>
      </p:sp>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Wrap Up</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38795068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93408727"/>
              </p:ext>
            </p:extLst>
          </p:nvPr>
        </p:nvGraphicFramePr>
        <p:xfrm>
          <a:off x="438838" y="1244304"/>
          <a:ext cx="11225057" cy="3254355"/>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0" dirty="0" smtClean="0"/>
                        <a:t>Module 1: Overview of Office</a:t>
                      </a:r>
                      <a:r>
                        <a:rPr lang="en-US" sz="1800" b="0" baseline="0" dirty="0" smtClean="0"/>
                        <a:t> 365 Development</a:t>
                      </a:r>
                    </a:p>
                  </a:txBody>
                  <a:tcPr marL="91403" marR="91403" marT="45701" marB="45701" anchor="ctr"/>
                </a:tc>
                <a:extLst>
                  <a:ext uri="{0D108BD9-81ED-4DB2-BD59-A6C34878D82A}">
                    <a16:rowId xmlns:a16="http://schemas.microsoft.com/office/drawing/2014/main" xmlns="" val="1946132611"/>
                  </a:ext>
                </a:extLst>
              </a:tr>
              <a:tr h="448446">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1403" marR="91403" marT="45701" marB="45701" anchor="ctr"/>
                </a:tc>
                <a:extLst>
                  <a:ext uri="{0D108BD9-81ED-4DB2-BD59-A6C34878D82A}">
                    <a16:rowId xmlns:a16="http://schemas.microsoft.com/office/drawing/2014/main" xmlns="" val="4266278162"/>
                  </a:ext>
                </a:extLst>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 Getting started with the Office 365 APIs</a:t>
                      </a:r>
                    </a:p>
                  </a:txBody>
                  <a:tcPr marL="91403" marR="91403" marT="45701" marB="45701" anchor="ctr"/>
                </a:tc>
              </a:tr>
            </a:tbl>
          </a:graphicData>
        </a:graphic>
      </p:graphicFrame>
    </p:spTree>
    <p:extLst>
      <p:ext uri="{BB962C8B-B14F-4D97-AF65-F5344CB8AC3E}">
        <p14:creationId xmlns:p14="http://schemas.microsoft.com/office/powerpoint/2010/main" val="403575130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745689241"/>
              </p:ext>
            </p:extLst>
          </p:nvPr>
        </p:nvGraphicFramePr>
        <p:xfrm>
          <a:off x="438838" y="1244303"/>
          <a:ext cx="11225057" cy="4350685"/>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1" dirty="0" smtClean="0"/>
                        <a:t>Course</a:t>
                      </a:r>
                      <a:r>
                        <a:rPr lang="en-US" sz="1800" b="1" baseline="0" dirty="0" smtClean="0"/>
                        <a:t> </a:t>
                      </a:r>
                      <a:r>
                        <a:rPr lang="en-US" sz="1800" b="1" dirty="0" smtClean="0"/>
                        <a:t>1: Introduction</a:t>
                      </a:r>
                      <a:r>
                        <a:rPr lang="en-US" sz="1800" b="1" baseline="0" dirty="0" smtClean="0"/>
                        <a:t> to </a:t>
                      </a:r>
                      <a:r>
                        <a:rPr lang="en-US" sz="1800" b="1" dirty="0" smtClean="0"/>
                        <a:t>Office 365 Development</a:t>
                      </a:r>
                      <a:endParaRPr lang="en-US" sz="1800" b="1" dirty="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2: Deep dive into the Office</a:t>
                      </a:r>
                      <a:r>
                        <a:rPr lang="en-US" sz="1800" b="0" baseline="0" dirty="0" smtClean="0"/>
                        <a:t> 365 App Model</a:t>
                      </a:r>
                      <a:endParaRPr lang="en-US" sz="1800" b="0" dirty="0" smtClean="0"/>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dirty="0" smtClean="0"/>
                        <a:t>3: Deep Dive into integrating Office 365 APIs with your standalone web application development</a:t>
                      </a:r>
                      <a:endParaRPr lang="en-US" sz="1800" b="0" dirty="0" smtClean="0"/>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4: </a:t>
                      </a:r>
                      <a:r>
                        <a:rPr lang="en-US" sz="1800" dirty="0" smtClean="0"/>
                        <a:t>Deep Dive into integrating Office 365 APIs with your mobile device development</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5:</a:t>
                      </a:r>
                      <a:r>
                        <a:rPr lang="en-US" sz="1800" b="0" baseline="0" dirty="0" smtClean="0"/>
                        <a:t> Shipping your Office 365 App to the Office Store</a:t>
                      </a:r>
                      <a:endParaRPr lang="en-US" sz="1800" b="0" dirty="0" smtClean="0"/>
                    </a:p>
                  </a:txBody>
                  <a:tcPr marL="91403" marR="91403" marT="45701" marB="45701" anchor="ctr"/>
                </a:tc>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6: Deep dive into the building blocks and services of the SharePoint platform</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7: Deep Dive into Office 365 Development on non-Microsoft Stack</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tr>
            </a:tbl>
          </a:graphicData>
        </a:graphic>
      </p:graphicFrame>
    </p:spTree>
    <p:extLst>
      <p:ext uri="{BB962C8B-B14F-4D97-AF65-F5344CB8AC3E}">
        <p14:creationId xmlns:p14="http://schemas.microsoft.com/office/powerpoint/2010/main" val="183089798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Office 365 Development Overview</a:t>
            </a:r>
            <a:endParaRPr lang="en-US" sz="5293" dirty="0"/>
          </a:p>
        </p:txBody>
      </p:sp>
      <p:sp>
        <p:nvSpPr>
          <p:cNvPr id="5" name="Subtitle 4"/>
          <p:cNvSpPr>
            <a:spLocks noGrp="1"/>
          </p:cNvSpPr>
          <p:nvPr>
            <p:ph type="subTitle" idx="1"/>
          </p:nvPr>
        </p:nvSpPr>
        <p:spPr>
          <a:xfrm>
            <a:off x="532265" y="4735249"/>
            <a:ext cx="7640611" cy="1878025"/>
          </a:xfrm>
        </p:spPr>
        <p:txBody>
          <a:bodyPr/>
          <a:lstStyle/>
          <a:p>
            <a:r>
              <a:rPr lang="en-US" dirty="0"/>
              <a:t>Jeremy Thake </a:t>
            </a:r>
            <a:endParaRPr lang="en-US" dirty="0" smtClean="0"/>
          </a:p>
          <a:p>
            <a:r>
              <a:rPr lang="en-US" dirty="0" smtClean="0"/>
              <a:t>Technical </a:t>
            </a:r>
            <a:r>
              <a:rPr lang="en-US" dirty="0"/>
              <a:t>Product </a:t>
            </a:r>
            <a:r>
              <a:rPr lang="en-US" dirty="0" smtClean="0"/>
              <a:t>Manager, Microsoft</a:t>
            </a:r>
          </a:p>
          <a:p>
            <a:endParaRPr lang="en-US" dirty="0" smtClean="0"/>
          </a:p>
          <a:p>
            <a:r>
              <a:rPr lang="en-US" dirty="0" smtClean="0"/>
              <a:t>Brian Jones</a:t>
            </a:r>
            <a:endParaRPr lang="en-US" dirty="0"/>
          </a:p>
          <a:p>
            <a:r>
              <a:rPr lang="en-US" dirty="0" smtClean="0"/>
              <a:t>Group Program Manager, Microsoft</a:t>
            </a:r>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1118" y="1189580"/>
            <a:ext cx="5813294" cy="4478343"/>
          </a:xfrm>
        </p:spPr>
        <p:txBody>
          <a:bodyPr vert="horz" lIns="143391" tIns="89619" rIns="143391" bIns="89619" rtlCol="0">
            <a:noAutofit/>
          </a:bodyPr>
          <a:lstStyle/>
          <a:p>
            <a:pPr>
              <a:spcBef>
                <a:spcPts val="2399"/>
              </a:spcBef>
            </a:pPr>
            <a:r>
              <a:rPr lang="en-US" sz="3920" dirty="0">
                <a:gradFill>
                  <a:gsLst>
                    <a:gs pos="100000">
                      <a:schemeClr val="bg2"/>
                    </a:gs>
                    <a:gs pos="0">
                      <a:schemeClr val="bg2"/>
                    </a:gs>
                  </a:gsLst>
                  <a:lin ang="5400000" scaled="0"/>
                </a:gradFill>
              </a:rPr>
              <a:t>Intro</a:t>
            </a:r>
          </a:p>
          <a:p>
            <a:pPr>
              <a:spcBef>
                <a:spcPts val="2399"/>
              </a:spcBef>
            </a:pPr>
            <a:r>
              <a:rPr lang="en-US" sz="3920" dirty="0">
                <a:gradFill>
                  <a:gsLst>
                    <a:gs pos="100000">
                      <a:schemeClr val="bg2"/>
                    </a:gs>
                    <a:gs pos="0">
                      <a:schemeClr val="bg2"/>
                    </a:gs>
                  </a:gsLst>
                  <a:lin ang="5400000" scaled="0"/>
                </a:gradFill>
              </a:rPr>
              <a:t>Office 365 App Model</a:t>
            </a:r>
          </a:p>
          <a:p>
            <a:pPr>
              <a:spcBef>
                <a:spcPts val="2399"/>
              </a:spcBef>
            </a:pPr>
            <a:r>
              <a:rPr lang="en-US" sz="3920" dirty="0">
                <a:gradFill>
                  <a:gsLst>
                    <a:gs pos="100000">
                      <a:schemeClr val="bg2"/>
                    </a:gs>
                    <a:gs pos="0">
                      <a:schemeClr val="bg2"/>
                    </a:gs>
                  </a:gsLst>
                  <a:lin ang="5400000" scaled="0"/>
                </a:gradFill>
              </a:rPr>
              <a:t>Office 365 APIs</a:t>
            </a:r>
          </a:p>
          <a:p>
            <a:pPr>
              <a:spcBef>
                <a:spcPts val="2399"/>
              </a:spcBef>
            </a:pPr>
            <a:r>
              <a:rPr lang="en-US" sz="3920" dirty="0">
                <a:gradFill>
                  <a:gsLst>
                    <a:gs pos="100000">
                      <a:schemeClr val="bg2"/>
                    </a:gs>
                    <a:gs pos="0">
                      <a:schemeClr val="bg2"/>
                    </a:gs>
                  </a:gsLst>
                  <a:lin ang="5400000" scaled="0"/>
                </a:gradFill>
              </a:rPr>
              <a:t>Tools</a:t>
            </a:r>
          </a:p>
          <a:p>
            <a:pPr>
              <a:spcBef>
                <a:spcPts val="2399"/>
              </a:spcBef>
            </a:pPr>
            <a:r>
              <a:rPr lang="en-US" sz="3920" dirty="0">
                <a:gradFill>
                  <a:gsLst>
                    <a:gs pos="100000">
                      <a:schemeClr val="bg2"/>
                    </a:gs>
                    <a:gs pos="0">
                      <a:schemeClr val="bg2"/>
                    </a:gs>
                  </a:gsLst>
                  <a:lin ang="5400000" scaled="0"/>
                </a:gradFill>
              </a:rPr>
              <a:t>Resources</a:t>
            </a:r>
          </a:p>
        </p:txBody>
      </p:sp>
      <p:sp>
        <p:nvSpPr>
          <p:cNvPr id="5" name="Title 4"/>
          <p:cNvSpPr>
            <a:spLocks noGrp="1"/>
          </p:cNvSpPr>
          <p:nvPr>
            <p:ph type="title" idx="4294967295"/>
          </p:nvPr>
        </p:nvSpPr>
        <p:spPr>
          <a:xfrm>
            <a:off x="281118" y="284053"/>
            <a:ext cx="11147937" cy="746826"/>
          </a:xfrm>
        </p:spPr>
        <p:txBody>
          <a:bodyPr vert="horz" wrap="square" lIns="143391" tIns="89619" rIns="143391" bIns="89619" rtlCol="0" anchor="t">
            <a:noAutofit/>
          </a:bodyPr>
          <a:lstStyle/>
          <a:p>
            <a:r>
              <a:rPr lang="en-US" sz="5293" dirty="0" smtClean="0"/>
              <a:t>Agenda</a:t>
            </a:r>
            <a:br>
              <a:rPr lang="en-US" sz="5293" dirty="0" smtClean="0"/>
            </a:br>
            <a:endParaRPr lang="en-US" sz="5293" dirty="0"/>
          </a:p>
        </p:txBody>
      </p:sp>
    </p:spTree>
    <p:extLst>
      <p:ext uri="{BB962C8B-B14F-4D97-AF65-F5344CB8AC3E}">
        <p14:creationId xmlns:p14="http://schemas.microsoft.com/office/powerpoint/2010/main" val="16235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782" y="209304"/>
            <a:ext cx="11652043" cy="899303"/>
          </a:xfrm>
        </p:spPr>
        <p:txBody>
          <a:bodyPr/>
          <a:lstStyle/>
          <a:p>
            <a:r>
              <a:rPr lang="en-US" dirty="0" smtClean="0">
                <a:solidFill>
                  <a:schemeClr val="tx1"/>
                </a:solidFill>
              </a:rPr>
              <a:t>The Opportunity</a:t>
            </a:r>
            <a:br>
              <a:rPr lang="en-US" dirty="0" smtClean="0">
                <a:solidFill>
                  <a:schemeClr val="tx1"/>
                </a:solidFill>
              </a:rPr>
            </a:br>
            <a:endParaRPr lang="en-US" sz="4704" dirty="0">
              <a:solidFill>
                <a:schemeClr val="tx1"/>
              </a:solidFill>
            </a:endParaRPr>
          </a:p>
        </p:txBody>
      </p:sp>
      <p:sp>
        <p:nvSpPr>
          <p:cNvPr id="23" name="Oval 22"/>
          <p:cNvSpPr/>
          <p:nvPr/>
        </p:nvSpPr>
        <p:spPr bwMode="auto">
          <a:xfrm>
            <a:off x="4141537" y="2012013"/>
            <a:ext cx="3417061" cy="3417061"/>
          </a:xfrm>
          <a:prstGeom prst="ellipse">
            <a:avLst/>
          </a:prstGeom>
          <a:solidFill>
            <a:srgbClr val="FF0000"/>
          </a:solidFill>
          <a:ln w="508000" cap="flat" cmpd="sng" algn="ctr">
            <a:solidFill>
              <a:srgbClr val="FF0000"/>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4808841" y="2666439"/>
            <a:ext cx="2065594" cy="2108172"/>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7647589" y="5154457"/>
            <a:ext cx="2652615" cy="941141"/>
          </a:xfrm>
          <a:prstGeom prst="rect">
            <a:avLst/>
          </a:prstGeom>
          <a:solidFill>
            <a:srgbClr val="FF0000"/>
          </a:solidFill>
        </p:spPr>
        <p:txBody>
          <a:bodyPr wrap="none" lIns="179238" tIns="143391" rIns="179238" bIns="143391" rtlCol="0">
            <a:spAutoFit/>
          </a:bodyPr>
          <a:lstStyle/>
          <a:p>
            <a:pPr defTabSz="896203">
              <a:lnSpc>
                <a:spcPct val="90000"/>
              </a:lnSpc>
              <a:spcAft>
                <a:spcPts val="588"/>
              </a:spcAft>
              <a:defRPr/>
            </a:pPr>
            <a:r>
              <a:rPr lang="en-US" sz="2352" kern="0" dirty="0">
                <a:solidFill>
                  <a:schemeClr val="bg1"/>
                </a:solidFill>
              </a:rPr>
              <a:t>2-3 hours/day in </a:t>
            </a:r>
            <a:br>
              <a:rPr lang="en-US" sz="2352" kern="0" dirty="0">
                <a:solidFill>
                  <a:schemeClr val="bg1"/>
                </a:solidFill>
              </a:rPr>
            </a:br>
            <a:r>
              <a:rPr lang="en-US" sz="2352" kern="0" dirty="0">
                <a:solidFill>
                  <a:schemeClr val="bg1"/>
                </a:solidFill>
              </a:rPr>
              <a:t>Office Apps</a:t>
            </a:r>
          </a:p>
        </p:txBody>
      </p:sp>
      <p:sp>
        <p:nvSpPr>
          <p:cNvPr id="27" name="TextBox 26"/>
          <p:cNvSpPr txBox="1"/>
          <p:nvPr/>
        </p:nvSpPr>
        <p:spPr>
          <a:xfrm>
            <a:off x="8643828" y="1703398"/>
            <a:ext cx="2387102" cy="2144715"/>
          </a:xfrm>
          <a:prstGeom prst="rect">
            <a:avLst/>
          </a:prstGeom>
          <a:solidFill>
            <a:srgbClr val="FF0000"/>
          </a:solidFill>
        </p:spPr>
        <p:txBody>
          <a:bodyPr wrap="none" lIns="179238" tIns="143391" rIns="179238" bIns="143391" rtlCol="0">
            <a:spAutoFit/>
          </a:bodyPr>
          <a:lstStyle/>
          <a:p>
            <a:pPr defTabSz="896203">
              <a:lnSpc>
                <a:spcPct val="90000"/>
              </a:lnSpc>
              <a:spcAft>
                <a:spcPts val="588"/>
              </a:spcAft>
              <a:defRPr/>
            </a:pPr>
            <a:r>
              <a:rPr lang="en-US" sz="2352" kern="0" dirty="0">
                <a:solidFill>
                  <a:schemeClr val="bg1"/>
                </a:solidFill>
              </a:rPr>
              <a:t>Mobile Devices</a:t>
            </a:r>
          </a:p>
          <a:p>
            <a:pPr defTabSz="896203">
              <a:lnSpc>
                <a:spcPct val="90000"/>
              </a:lnSpc>
              <a:spcAft>
                <a:spcPts val="588"/>
              </a:spcAft>
              <a:defRPr/>
            </a:pPr>
            <a:r>
              <a:rPr lang="en-US" sz="2352" kern="0" dirty="0">
                <a:solidFill>
                  <a:schemeClr val="bg1"/>
                </a:solidFill>
              </a:rPr>
              <a:t>1.2B in 2014</a:t>
            </a:r>
          </a:p>
          <a:p>
            <a:pPr defTabSz="896203">
              <a:lnSpc>
                <a:spcPct val="90000"/>
              </a:lnSpc>
              <a:spcAft>
                <a:spcPts val="588"/>
              </a:spcAft>
              <a:defRPr/>
            </a:pPr>
            <a:r>
              <a:rPr lang="en-US" sz="2352" kern="0" dirty="0">
                <a:solidFill>
                  <a:schemeClr val="bg1"/>
                </a:solidFill>
              </a:rPr>
              <a:t>1.8B in 2018</a:t>
            </a:r>
          </a:p>
          <a:p>
            <a:pPr defTabSz="896203">
              <a:lnSpc>
                <a:spcPct val="90000"/>
              </a:lnSpc>
              <a:spcAft>
                <a:spcPts val="588"/>
              </a:spcAft>
              <a:defRPr/>
            </a:pPr>
            <a:r>
              <a:rPr lang="en-US" sz="2352" kern="0" dirty="0">
                <a:solidFill>
                  <a:schemeClr val="bg1"/>
                </a:solidFill>
              </a:rPr>
              <a:t/>
            </a:r>
            <a:br>
              <a:rPr lang="en-US" sz="2352" kern="0" dirty="0">
                <a:solidFill>
                  <a:schemeClr val="bg1"/>
                </a:solidFill>
              </a:rPr>
            </a:br>
            <a:endParaRPr lang="en-US" sz="2352" kern="0" dirty="0">
              <a:solidFill>
                <a:schemeClr val="bg1"/>
              </a:solidFill>
            </a:endParaRPr>
          </a:p>
        </p:txBody>
      </p:sp>
      <p:sp>
        <p:nvSpPr>
          <p:cNvPr id="28" name="Oval 27"/>
          <p:cNvSpPr/>
          <p:nvPr/>
        </p:nvSpPr>
        <p:spPr bwMode="auto">
          <a:xfrm>
            <a:off x="4097041" y="2006874"/>
            <a:ext cx="3506053" cy="3506053"/>
          </a:xfrm>
          <a:prstGeom prst="ellipse">
            <a:avLst/>
          </a:prstGeom>
          <a:solidFill>
            <a:srgbClr val="FF0000"/>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1594694" y="1493418"/>
            <a:ext cx="2963164" cy="2963164"/>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6792144" y="1493418"/>
            <a:ext cx="1945723" cy="1945723"/>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069840" y="4836154"/>
            <a:ext cx="1577749" cy="1577749"/>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2" name="TextBox 1"/>
          <p:cNvSpPr txBox="1"/>
          <p:nvPr/>
        </p:nvSpPr>
        <p:spPr>
          <a:xfrm>
            <a:off x="2500329" y="3503960"/>
            <a:ext cx="1174604" cy="778252"/>
          </a:xfrm>
          <a:prstGeom prst="rect">
            <a:avLst/>
          </a:prstGeom>
          <a:noFill/>
        </p:spPr>
        <p:txBody>
          <a:bodyPr wrap="square" lIns="179238" tIns="143391" rIns="179238" bIns="143391" rtlCol="0">
            <a:spAutoFit/>
          </a:bodyPr>
          <a:lstStyle/>
          <a:p>
            <a:pPr>
              <a:lnSpc>
                <a:spcPct val="90000"/>
              </a:lnSpc>
              <a:spcAft>
                <a:spcPts val="588"/>
              </a:spcAft>
            </a:pPr>
            <a:r>
              <a:rPr lang="en-US" sz="3528" dirty="0">
                <a:solidFill>
                  <a:schemeClr val="bg1"/>
                </a:solidFill>
              </a:rPr>
              <a:t>1B+</a:t>
            </a:r>
          </a:p>
        </p:txBody>
      </p:sp>
      <p:sp>
        <p:nvSpPr>
          <p:cNvPr id="248" name="Oval 247"/>
          <p:cNvSpPr/>
          <p:nvPr/>
        </p:nvSpPr>
        <p:spPr bwMode="auto">
          <a:xfrm>
            <a:off x="3407956" y="4670972"/>
            <a:ext cx="1818840" cy="1818840"/>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a:gradFill>
                  <a:gsLst>
                    <a:gs pos="0">
                      <a:srgbClr val="FFFFFF"/>
                    </a:gs>
                    <a:gs pos="100000">
                      <a:srgbClr val="FFFFFF"/>
                    </a:gs>
                  </a:gsLst>
                  <a:lin ang="5400000" scaled="0"/>
                </a:gradFill>
                <a:ea typeface="Segoe UI" pitchFamily="34" charset="0"/>
                <a:cs typeface="Segoe UI" pitchFamily="34" charset="0"/>
              </a:rPr>
              <a:t>400+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Tree>
    <p:extLst>
      <p:ext uri="{BB962C8B-B14F-4D97-AF65-F5344CB8AC3E}">
        <p14:creationId xmlns:p14="http://schemas.microsoft.com/office/powerpoint/2010/main" val="3845851784"/>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9296" y="2084388"/>
            <a:ext cx="8961438" cy="1795462"/>
          </a:xfrm>
          <a:prstGeom prst="rect">
            <a:avLst/>
          </a:prstGeom>
        </p:spPr>
        <p:txBody>
          <a:bodyPr/>
          <a:lstStyle/>
          <a:p>
            <a:r>
              <a:rPr lang="en-US" sz="6469" dirty="0">
                <a:latin typeface="+mn-lt"/>
              </a:rPr>
              <a:t>Office 365 </a:t>
            </a:r>
            <a:r>
              <a:rPr lang="en-US" sz="6469" dirty="0"/>
              <a:t>is a rich platform ripe for extending and integrating with.</a:t>
            </a:r>
          </a:p>
        </p:txBody>
      </p:sp>
    </p:spTree>
    <p:extLst>
      <p:ext uri="{BB962C8B-B14F-4D97-AF65-F5344CB8AC3E}">
        <p14:creationId xmlns:p14="http://schemas.microsoft.com/office/powerpoint/2010/main" val="304125716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4309</Words>
  <Application>Microsoft Office PowerPoint</Application>
  <PresentationFormat>Custom</PresentationFormat>
  <Paragraphs>489</Paragraphs>
  <Slides>41</Slides>
  <Notes>25</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41</vt:i4>
      </vt:variant>
    </vt:vector>
  </HeadingPairs>
  <TitlesOfParts>
    <vt:vector size="54" baseType="lpstr">
      <vt:lpstr>Arial</vt:lpstr>
      <vt:lpstr>Calibri</vt:lpstr>
      <vt:lpstr>Consolas</vt:lpstr>
      <vt:lpstr>Courier New</vt:lpstr>
      <vt:lpstr>Segoe Pro Light</vt:lpstr>
      <vt:lpstr>Segoe UI</vt:lpstr>
      <vt:lpstr>Segoe UI Black</vt:lpstr>
      <vt:lpstr>Segoe UI Light</vt:lpstr>
      <vt:lpstr>Segoe UI Semibold</vt:lpstr>
      <vt:lpstr>Segoe UI Semilight</vt:lpstr>
      <vt:lpstr>Wingdings</vt:lpstr>
      <vt:lpstr>5-30055_Office Template 2012 - 16x9 - White Background</vt:lpstr>
      <vt:lpstr>5-30055_Office Template 2012 - 16x9 - Colored Accent Slides</vt:lpstr>
      <vt:lpstr>Office 365 Development</vt:lpstr>
      <vt:lpstr>Meet Jeremy Thake | @jthake</vt:lpstr>
      <vt:lpstr>Meet Brian Jones | @jones206</vt:lpstr>
      <vt:lpstr>Course Agenda</vt:lpstr>
      <vt:lpstr>Office 365 Development Overview</vt:lpstr>
      <vt:lpstr>Agenda </vt:lpstr>
      <vt:lpstr>Technology journey</vt:lpstr>
      <vt:lpstr>The Opportunity </vt:lpstr>
      <vt:lpstr>Office 365 is a rich platform ripe for extending and integrating with.</vt:lpstr>
      <vt:lpstr>The new Office development platform </vt:lpstr>
      <vt:lpstr>Office 365 App Model</vt:lpstr>
      <vt:lpstr>PowerPoint Presentation</vt:lpstr>
      <vt:lpstr>PowerPoint Presentation</vt:lpstr>
      <vt:lpstr>PowerPoint Presentation</vt:lpstr>
      <vt:lpstr>Modern app development </vt:lpstr>
      <vt:lpstr>App Model Development</vt:lpstr>
      <vt:lpstr>PowerPoint Presentation</vt:lpstr>
      <vt:lpstr>PowerPoint Presentation</vt:lpstr>
      <vt:lpstr>Distribution choices</vt:lpstr>
      <vt:lpstr>Store momentum</vt:lpstr>
      <vt:lpstr>Office 365 APIs</vt:lpstr>
      <vt:lpstr>Office 365 device apps</vt:lpstr>
      <vt:lpstr>Common Consent</vt:lpstr>
      <vt:lpstr>The SharePoint client APIs</vt:lpstr>
      <vt:lpstr>Office 365 APIs </vt:lpstr>
      <vt:lpstr>PowerPoint Presentation</vt:lpstr>
      <vt:lpstr>PowerPoint Presentation</vt:lpstr>
      <vt:lpstr>PowerPoint Presentation</vt:lpstr>
      <vt:lpstr>Continuous innovation</vt:lpstr>
      <vt:lpstr>Tools</vt:lpstr>
      <vt:lpstr>Developer template and usage</vt:lpstr>
      <vt:lpstr>Developer sites and remote development</vt:lpstr>
      <vt:lpstr>Resources</vt:lpstr>
      <vt:lpstr>Office 365 Developer Center</vt:lpstr>
      <vt:lpstr>Office Blogs</vt:lpstr>
      <vt:lpstr>Roadmap</vt:lpstr>
      <vt:lpstr>Patterns &amp; Practices</vt:lpstr>
      <vt:lpstr>GitHub</vt:lpstr>
      <vt:lpstr>Wrap Up</vt:lpstr>
      <vt:lpstr>Courses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2014-08-07T03:51:25Z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